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16" r:id="rId1"/>
  </p:sldMasterIdLst>
  <p:notesMasterIdLst>
    <p:notesMasterId r:id="rId43"/>
  </p:notesMasterIdLst>
  <p:sldIdLst>
    <p:sldId id="256" r:id="rId2"/>
    <p:sldId id="257" r:id="rId3"/>
    <p:sldId id="302" r:id="rId4"/>
    <p:sldId id="309" r:id="rId5"/>
    <p:sldId id="310" r:id="rId6"/>
    <p:sldId id="311" r:id="rId7"/>
    <p:sldId id="313" r:id="rId8"/>
    <p:sldId id="331" r:id="rId9"/>
    <p:sldId id="314" r:id="rId10"/>
    <p:sldId id="332" r:id="rId11"/>
    <p:sldId id="333" r:id="rId12"/>
    <p:sldId id="315" r:id="rId13"/>
    <p:sldId id="334" r:id="rId14"/>
    <p:sldId id="304" r:id="rId15"/>
    <p:sldId id="320" r:id="rId16"/>
    <p:sldId id="317" r:id="rId17"/>
    <p:sldId id="318" r:id="rId18"/>
    <p:sldId id="319" r:id="rId19"/>
    <p:sldId id="305" r:id="rId20"/>
    <p:sldId id="323" r:id="rId21"/>
    <p:sldId id="306" r:id="rId22"/>
    <p:sldId id="328" r:id="rId23"/>
    <p:sldId id="329" r:id="rId24"/>
    <p:sldId id="335" r:id="rId25"/>
    <p:sldId id="330" r:id="rId26"/>
    <p:sldId id="307" r:id="rId27"/>
    <p:sldId id="308" r:id="rId28"/>
    <p:sldId id="336" r:id="rId29"/>
    <p:sldId id="338" r:id="rId30"/>
    <p:sldId id="337" r:id="rId31"/>
    <p:sldId id="339" r:id="rId32"/>
    <p:sldId id="347" r:id="rId33"/>
    <p:sldId id="340" r:id="rId34"/>
    <p:sldId id="348" r:id="rId35"/>
    <p:sldId id="341" r:id="rId36"/>
    <p:sldId id="343" r:id="rId37"/>
    <p:sldId id="344" r:id="rId38"/>
    <p:sldId id="345" r:id="rId39"/>
    <p:sldId id="346" r:id="rId40"/>
    <p:sldId id="301" r:id="rId41"/>
    <p:sldId id="295"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ahla.a Alswailim" initials="SA" lastIdx="1" clrIdx="0">
    <p:extLst>
      <p:ext uri="{19B8F6BF-5375-455C-9EA6-DF929625EA0E}">
        <p15:presenceInfo xmlns:p15="http://schemas.microsoft.com/office/powerpoint/2012/main" userId="15b2f3b5b760b8a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2F3436-C0F3-4E1C-8F58-2734058CC83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pPr rtl="1"/>
          <a:endParaRPr lang="ar-SA"/>
        </a:p>
      </dgm:t>
    </dgm:pt>
    <dgm:pt modelId="{F217C865-CD2F-4308-9019-8264AE2FCB9D}">
      <dgm:prSet/>
      <dgm:spPr/>
      <dgm:t>
        <a:bodyPr/>
        <a:lstStyle/>
        <a:p>
          <a:pPr rtl="1"/>
          <a:r>
            <a:rPr lang="en-US" dirty="0"/>
            <a:t>The name will show up in the App Store choose a </a:t>
          </a:r>
          <a:r>
            <a:rPr lang="en-US" b="1" dirty="0"/>
            <a:t>Product Name </a:t>
          </a:r>
          <a:r>
            <a:rPr lang="en-US" dirty="0"/>
            <a:t>“Hello World!”</a:t>
          </a:r>
          <a:endParaRPr lang="ar-SA" dirty="0"/>
        </a:p>
      </dgm:t>
    </dgm:pt>
    <dgm:pt modelId="{B8D5ED55-4B5D-4B61-8B6C-D49406E3FD58}" type="parTrans" cxnId="{FFC7682D-3ECB-479B-9492-C760B57A5298}">
      <dgm:prSet/>
      <dgm:spPr/>
      <dgm:t>
        <a:bodyPr/>
        <a:lstStyle/>
        <a:p>
          <a:pPr rtl="1"/>
          <a:endParaRPr lang="ar-SA"/>
        </a:p>
      </dgm:t>
    </dgm:pt>
    <dgm:pt modelId="{B1043306-BE29-4DED-A04D-F7EA6AD44486}" type="sibTrans" cxnId="{FFC7682D-3ECB-479B-9492-C760B57A5298}">
      <dgm:prSet/>
      <dgm:spPr/>
      <dgm:t>
        <a:bodyPr/>
        <a:lstStyle/>
        <a:p>
          <a:pPr rtl="1"/>
          <a:endParaRPr lang="ar-SA"/>
        </a:p>
      </dgm:t>
    </dgm:pt>
    <dgm:pt modelId="{DDB50502-B101-451B-810B-9572CD4368CA}">
      <dgm:prSet/>
      <dgm:spPr/>
      <dgm:t>
        <a:bodyPr/>
        <a:lstStyle/>
        <a:p>
          <a:pPr rtl="1"/>
          <a:r>
            <a:rPr lang="en-US" dirty="0"/>
            <a:t>The </a:t>
          </a:r>
          <a:r>
            <a:rPr lang="en-US" b="1" dirty="0"/>
            <a:t>Organization Name </a:t>
          </a:r>
          <a:r>
            <a:rPr lang="en-US" dirty="0"/>
            <a:t>will show up in the App Store, so should be the same for all your apps.</a:t>
          </a:r>
          <a:endParaRPr lang="ar-SA" dirty="0"/>
        </a:p>
      </dgm:t>
    </dgm:pt>
    <dgm:pt modelId="{06FA9104-D15E-40CB-9689-1CC85F1C57D8}" type="parTrans" cxnId="{22B5BA8A-DE25-4AB3-96C2-CA2D3599CCC3}">
      <dgm:prSet/>
      <dgm:spPr/>
      <dgm:t>
        <a:bodyPr/>
        <a:lstStyle/>
        <a:p>
          <a:pPr rtl="1"/>
          <a:endParaRPr lang="ar-SA"/>
        </a:p>
      </dgm:t>
    </dgm:pt>
    <dgm:pt modelId="{6A4E1277-C6D5-49DA-B4C2-DC4E919BC4AD}" type="sibTrans" cxnId="{22B5BA8A-DE25-4AB3-96C2-CA2D3599CCC3}">
      <dgm:prSet/>
      <dgm:spPr/>
      <dgm:t>
        <a:bodyPr/>
        <a:lstStyle/>
        <a:p>
          <a:pPr rtl="1"/>
          <a:endParaRPr lang="ar-SA"/>
        </a:p>
      </dgm:t>
    </dgm:pt>
    <dgm:pt modelId="{7727BF8E-C70F-46E9-9A8D-2C8907B24DA9}">
      <dgm:prSet/>
      <dgm:spPr/>
      <dgm:t>
        <a:bodyPr/>
        <a:lstStyle/>
        <a:p>
          <a:pPr rtl="1"/>
          <a:r>
            <a:rPr lang="en-US" dirty="0"/>
            <a:t>Be sure to set the </a:t>
          </a:r>
          <a:r>
            <a:rPr lang="en-US" b="1" dirty="0"/>
            <a:t>Language </a:t>
          </a:r>
          <a:r>
            <a:rPr lang="en-US" dirty="0"/>
            <a:t>to Swift and</a:t>
          </a:r>
          <a:r>
            <a:rPr lang="en-US" b="1" dirty="0"/>
            <a:t> devices </a:t>
          </a:r>
          <a:r>
            <a:rPr lang="en-US" dirty="0" err="1"/>
            <a:t>iphone</a:t>
          </a:r>
          <a:r>
            <a:rPr lang="en-US" dirty="0"/>
            <a:t>.</a:t>
          </a:r>
          <a:endParaRPr lang="ar-SA" dirty="0"/>
        </a:p>
      </dgm:t>
    </dgm:pt>
    <dgm:pt modelId="{4FA42FBD-AD01-40FC-B896-E2876FB69BA6}" type="parTrans" cxnId="{2172A7F5-1B08-4388-A863-DB6390B1FAA9}">
      <dgm:prSet/>
      <dgm:spPr/>
      <dgm:t>
        <a:bodyPr/>
        <a:lstStyle/>
        <a:p>
          <a:pPr rtl="1"/>
          <a:endParaRPr lang="ar-SA"/>
        </a:p>
      </dgm:t>
    </dgm:pt>
    <dgm:pt modelId="{EF4B4FED-C522-46F1-8CCA-895E755C5B63}" type="sibTrans" cxnId="{2172A7F5-1B08-4388-A863-DB6390B1FAA9}">
      <dgm:prSet/>
      <dgm:spPr/>
      <dgm:t>
        <a:bodyPr/>
        <a:lstStyle/>
        <a:p>
          <a:pPr rtl="1"/>
          <a:endParaRPr lang="ar-SA"/>
        </a:p>
      </dgm:t>
    </dgm:pt>
    <dgm:pt modelId="{C34D8722-24B8-41F3-99E4-AE20A4CB1F4C}" type="pres">
      <dgm:prSet presAssocID="{C12F3436-C0F3-4E1C-8F58-2734058CC835}" presName="Name0" presStyleCnt="0">
        <dgm:presLayoutVars>
          <dgm:chPref val="3"/>
          <dgm:dir val="rev"/>
          <dgm:animLvl val="lvl"/>
          <dgm:resizeHandles/>
        </dgm:presLayoutVars>
      </dgm:prSet>
      <dgm:spPr/>
    </dgm:pt>
    <dgm:pt modelId="{BF5888B9-4245-4EA8-8796-AB809D5DBE79}" type="pres">
      <dgm:prSet presAssocID="{F217C865-CD2F-4308-9019-8264AE2FCB9D}" presName="horFlow" presStyleCnt="0"/>
      <dgm:spPr/>
    </dgm:pt>
    <dgm:pt modelId="{ED8F3A10-9C20-49D1-9693-F4C51F4B8604}" type="pres">
      <dgm:prSet presAssocID="{F217C865-CD2F-4308-9019-8264AE2FCB9D}" presName="bigChev" presStyleLbl="node1" presStyleIdx="0" presStyleCnt="3"/>
      <dgm:spPr/>
    </dgm:pt>
    <dgm:pt modelId="{ADD0C01E-EE93-43B0-9ED2-14BE88C29E0F}" type="pres">
      <dgm:prSet presAssocID="{F217C865-CD2F-4308-9019-8264AE2FCB9D}" presName="vSp" presStyleCnt="0"/>
      <dgm:spPr/>
    </dgm:pt>
    <dgm:pt modelId="{E70F6CE8-CD33-4786-B619-7560E5B6EE82}" type="pres">
      <dgm:prSet presAssocID="{DDB50502-B101-451B-810B-9572CD4368CA}" presName="horFlow" presStyleCnt="0"/>
      <dgm:spPr/>
    </dgm:pt>
    <dgm:pt modelId="{25D9C514-040A-40C5-AA17-F013C17B02BE}" type="pres">
      <dgm:prSet presAssocID="{DDB50502-B101-451B-810B-9572CD4368CA}" presName="bigChev" presStyleLbl="node1" presStyleIdx="1" presStyleCnt="3"/>
      <dgm:spPr/>
    </dgm:pt>
    <dgm:pt modelId="{11474ED5-6558-4E31-BD0B-7348718087D4}" type="pres">
      <dgm:prSet presAssocID="{DDB50502-B101-451B-810B-9572CD4368CA}" presName="vSp" presStyleCnt="0"/>
      <dgm:spPr/>
    </dgm:pt>
    <dgm:pt modelId="{0611B008-02CB-48DF-AD6F-D474FEAAFFBA}" type="pres">
      <dgm:prSet presAssocID="{7727BF8E-C70F-46E9-9A8D-2C8907B24DA9}" presName="horFlow" presStyleCnt="0"/>
      <dgm:spPr/>
    </dgm:pt>
    <dgm:pt modelId="{F664FB9C-05F2-47F5-8950-806C21129BB1}" type="pres">
      <dgm:prSet presAssocID="{7727BF8E-C70F-46E9-9A8D-2C8907B24DA9}" presName="bigChev" presStyleLbl="node1" presStyleIdx="2" presStyleCnt="3" custLinFactNeighborX="375"/>
      <dgm:spPr/>
    </dgm:pt>
  </dgm:ptLst>
  <dgm:cxnLst>
    <dgm:cxn modelId="{630DFC14-FB88-4651-AD83-799E20C30764}" type="presOf" srcId="{DDB50502-B101-451B-810B-9572CD4368CA}" destId="{25D9C514-040A-40C5-AA17-F013C17B02BE}" srcOrd="0" destOrd="0" presId="urn:microsoft.com/office/officeart/2005/8/layout/lProcess3"/>
    <dgm:cxn modelId="{FFC7682D-3ECB-479B-9492-C760B57A5298}" srcId="{C12F3436-C0F3-4E1C-8F58-2734058CC835}" destId="{F217C865-CD2F-4308-9019-8264AE2FCB9D}" srcOrd="0" destOrd="0" parTransId="{B8D5ED55-4B5D-4B61-8B6C-D49406E3FD58}" sibTransId="{B1043306-BE29-4DED-A04D-F7EA6AD44486}"/>
    <dgm:cxn modelId="{C3321768-CB27-43D8-B679-564E51095300}" type="presOf" srcId="{C12F3436-C0F3-4E1C-8F58-2734058CC835}" destId="{C34D8722-24B8-41F3-99E4-AE20A4CB1F4C}" srcOrd="0" destOrd="0" presId="urn:microsoft.com/office/officeart/2005/8/layout/lProcess3"/>
    <dgm:cxn modelId="{97D8C850-3C7B-463F-A07C-94F3F1C13F26}" type="presOf" srcId="{F217C865-CD2F-4308-9019-8264AE2FCB9D}" destId="{ED8F3A10-9C20-49D1-9693-F4C51F4B8604}" srcOrd="0" destOrd="0" presId="urn:microsoft.com/office/officeart/2005/8/layout/lProcess3"/>
    <dgm:cxn modelId="{22B5BA8A-DE25-4AB3-96C2-CA2D3599CCC3}" srcId="{C12F3436-C0F3-4E1C-8F58-2734058CC835}" destId="{DDB50502-B101-451B-810B-9572CD4368CA}" srcOrd="1" destOrd="0" parTransId="{06FA9104-D15E-40CB-9689-1CC85F1C57D8}" sibTransId="{6A4E1277-C6D5-49DA-B4C2-DC4E919BC4AD}"/>
    <dgm:cxn modelId="{75D6959F-E5FB-4060-8EC7-953046BFC047}" type="presOf" srcId="{7727BF8E-C70F-46E9-9A8D-2C8907B24DA9}" destId="{F664FB9C-05F2-47F5-8950-806C21129BB1}" srcOrd="0" destOrd="0" presId="urn:microsoft.com/office/officeart/2005/8/layout/lProcess3"/>
    <dgm:cxn modelId="{2172A7F5-1B08-4388-A863-DB6390B1FAA9}" srcId="{C12F3436-C0F3-4E1C-8F58-2734058CC835}" destId="{7727BF8E-C70F-46E9-9A8D-2C8907B24DA9}" srcOrd="2" destOrd="0" parTransId="{4FA42FBD-AD01-40FC-B896-E2876FB69BA6}" sibTransId="{EF4B4FED-C522-46F1-8CCA-895E755C5B63}"/>
    <dgm:cxn modelId="{E4951518-01E4-4335-8B79-2BBEC89EABC0}" type="presParOf" srcId="{C34D8722-24B8-41F3-99E4-AE20A4CB1F4C}" destId="{BF5888B9-4245-4EA8-8796-AB809D5DBE79}" srcOrd="0" destOrd="0" presId="urn:microsoft.com/office/officeart/2005/8/layout/lProcess3"/>
    <dgm:cxn modelId="{7B3AA72D-01E2-4D80-80F5-8434AA3CCD42}" type="presParOf" srcId="{BF5888B9-4245-4EA8-8796-AB809D5DBE79}" destId="{ED8F3A10-9C20-49D1-9693-F4C51F4B8604}" srcOrd="0" destOrd="0" presId="urn:microsoft.com/office/officeart/2005/8/layout/lProcess3"/>
    <dgm:cxn modelId="{D04AFC91-1E6D-4EA9-9EFB-A2762309A983}" type="presParOf" srcId="{C34D8722-24B8-41F3-99E4-AE20A4CB1F4C}" destId="{ADD0C01E-EE93-43B0-9ED2-14BE88C29E0F}" srcOrd="1" destOrd="0" presId="urn:microsoft.com/office/officeart/2005/8/layout/lProcess3"/>
    <dgm:cxn modelId="{BE957333-1D63-48D3-90F0-151EAD718A3F}" type="presParOf" srcId="{C34D8722-24B8-41F3-99E4-AE20A4CB1F4C}" destId="{E70F6CE8-CD33-4786-B619-7560E5B6EE82}" srcOrd="2" destOrd="0" presId="urn:microsoft.com/office/officeart/2005/8/layout/lProcess3"/>
    <dgm:cxn modelId="{DE494696-ECE6-4ECE-AE6E-DCA28BE054CB}" type="presParOf" srcId="{E70F6CE8-CD33-4786-B619-7560E5B6EE82}" destId="{25D9C514-040A-40C5-AA17-F013C17B02BE}" srcOrd="0" destOrd="0" presId="urn:microsoft.com/office/officeart/2005/8/layout/lProcess3"/>
    <dgm:cxn modelId="{FF245E6A-D885-4CA1-991B-48C5C28AE551}" type="presParOf" srcId="{C34D8722-24B8-41F3-99E4-AE20A4CB1F4C}" destId="{11474ED5-6558-4E31-BD0B-7348718087D4}" srcOrd="3" destOrd="0" presId="urn:microsoft.com/office/officeart/2005/8/layout/lProcess3"/>
    <dgm:cxn modelId="{DF1AF33D-306C-4BC7-9034-AD7FF6974C1D}" type="presParOf" srcId="{C34D8722-24B8-41F3-99E4-AE20A4CB1F4C}" destId="{0611B008-02CB-48DF-AD6F-D474FEAAFFBA}" srcOrd="4" destOrd="0" presId="urn:microsoft.com/office/officeart/2005/8/layout/lProcess3"/>
    <dgm:cxn modelId="{98240872-CC21-4BEB-9523-08D4F0DC2E2C}" type="presParOf" srcId="{0611B008-02CB-48DF-AD6F-D474FEAAFFBA}" destId="{F664FB9C-05F2-47F5-8950-806C21129BB1}"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8F3A10-9C20-49D1-9693-F4C51F4B8604}">
      <dsp:nvSpPr>
        <dsp:cNvPr id="0" name=""/>
        <dsp:cNvSpPr/>
      </dsp:nvSpPr>
      <dsp:spPr>
        <a:xfrm rot="10800000">
          <a:off x="930317" y="5"/>
          <a:ext cx="2741516" cy="109660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55" rIns="16510" bIns="8255" numCol="1" spcCol="1270" anchor="ctr" anchorCtr="0">
          <a:noAutofit/>
        </a:bodyPr>
        <a:lstStyle/>
        <a:p>
          <a:pPr marL="0" lvl="0" indent="0" algn="ctr" defTabSz="577850" rtl="1">
            <a:lnSpc>
              <a:spcPct val="90000"/>
            </a:lnSpc>
            <a:spcBef>
              <a:spcPct val="0"/>
            </a:spcBef>
            <a:spcAft>
              <a:spcPct val="35000"/>
            </a:spcAft>
            <a:buNone/>
          </a:pPr>
          <a:r>
            <a:rPr lang="en-US" sz="1300" kern="1200" dirty="0"/>
            <a:t>The name will show up in the App Store choose a </a:t>
          </a:r>
          <a:r>
            <a:rPr lang="en-US" sz="1300" b="1" kern="1200" dirty="0"/>
            <a:t>Product Name </a:t>
          </a:r>
          <a:r>
            <a:rPr lang="en-US" sz="1300" kern="1200" dirty="0"/>
            <a:t>“Hello World!”</a:t>
          </a:r>
          <a:endParaRPr lang="ar-SA" sz="1300" kern="1200" dirty="0"/>
        </a:p>
      </dsp:txBody>
      <dsp:txXfrm rot="10800000">
        <a:off x="1478620" y="5"/>
        <a:ext cx="1644910" cy="1096606"/>
      </dsp:txXfrm>
    </dsp:sp>
    <dsp:sp modelId="{25D9C514-040A-40C5-AA17-F013C17B02BE}">
      <dsp:nvSpPr>
        <dsp:cNvPr id="0" name=""/>
        <dsp:cNvSpPr/>
      </dsp:nvSpPr>
      <dsp:spPr>
        <a:xfrm rot="10800000">
          <a:off x="930317" y="1250136"/>
          <a:ext cx="2741516" cy="109660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55" rIns="16510" bIns="8255" numCol="1" spcCol="1270" anchor="ctr" anchorCtr="0">
          <a:noAutofit/>
        </a:bodyPr>
        <a:lstStyle/>
        <a:p>
          <a:pPr marL="0" lvl="0" indent="0" algn="ctr" defTabSz="577850" rtl="1">
            <a:lnSpc>
              <a:spcPct val="90000"/>
            </a:lnSpc>
            <a:spcBef>
              <a:spcPct val="0"/>
            </a:spcBef>
            <a:spcAft>
              <a:spcPct val="35000"/>
            </a:spcAft>
            <a:buNone/>
          </a:pPr>
          <a:r>
            <a:rPr lang="en-US" sz="1300" kern="1200" dirty="0"/>
            <a:t>The </a:t>
          </a:r>
          <a:r>
            <a:rPr lang="en-US" sz="1300" b="1" kern="1200" dirty="0"/>
            <a:t>Organization Name </a:t>
          </a:r>
          <a:r>
            <a:rPr lang="en-US" sz="1300" kern="1200" dirty="0"/>
            <a:t>will show up in the App Store, so should be the same for all your apps.</a:t>
          </a:r>
          <a:endParaRPr lang="ar-SA" sz="1300" kern="1200" dirty="0"/>
        </a:p>
      </dsp:txBody>
      <dsp:txXfrm rot="10800000">
        <a:off x="1478620" y="1250136"/>
        <a:ext cx="1644910" cy="1096606"/>
      </dsp:txXfrm>
    </dsp:sp>
    <dsp:sp modelId="{F664FB9C-05F2-47F5-8950-806C21129BB1}">
      <dsp:nvSpPr>
        <dsp:cNvPr id="0" name=""/>
        <dsp:cNvSpPr/>
      </dsp:nvSpPr>
      <dsp:spPr>
        <a:xfrm rot="10800000">
          <a:off x="940598" y="2500268"/>
          <a:ext cx="2741516" cy="109660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55" rIns="16510" bIns="8255" numCol="1" spcCol="1270" anchor="ctr" anchorCtr="0">
          <a:noAutofit/>
        </a:bodyPr>
        <a:lstStyle/>
        <a:p>
          <a:pPr marL="0" lvl="0" indent="0" algn="ctr" defTabSz="577850" rtl="1">
            <a:lnSpc>
              <a:spcPct val="90000"/>
            </a:lnSpc>
            <a:spcBef>
              <a:spcPct val="0"/>
            </a:spcBef>
            <a:spcAft>
              <a:spcPct val="35000"/>
            </a:spcAft>
            <a:buNone/>
          </a:pPr>
          <a:r>
            <a:rPr lang="en-US" sz="1300" kern="1200" dirty="0"/>
            <a:t>Be sure to set the </a:t>
          </a:r>
          <a:r>
            <a:rPr lang="en-US" sz="1300" b="1" kern="1200" dirty="0"/>
            <a:t>Language </a:t>
          </a:r>
          <a:r>
            <a:rPr lang="en-US" sz="1300" kern="1200" dirty="0"/>
            <a:t>to Swift and</a:t>
          </a:r>
          <a:r>
            <a:rPr lang="en-US" sz="1300" b="1" kern="1200" dirty="0"/>
            <a:t> devices </a:t>
          </a:r>
          <a:r>
            <a:rPr lang="en-US" sz="1300" kern="1200" dirty="0" err="1"/>
            <a:t>iphone</a:t>
          </a:r>
          <a:r>
            <a:rPr lang="en-US" sz="1300" kern="1200" dirty="0"/>
            <a:t>.</a:t>
          </a:r>
          <a:endParaRPr lang="ar-SA" sz="1300" kern="1200" dirty="0"/>
        </a:p>
      </dsp:txBody>
      <dsp:txXfrm rot="10800000">
        <a:off x="1488901" y="2500268"/>
        <a:ext cx="1644910" cy="1096606"/>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5CC5DD05-5605-48EE-A786-169840874602}" type="datetimeFigureOut">
              <a:rPr lang="ar-SA" smtClean="0"/>
              <a:t>21/06/1442</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E92FDD90-5EA8-4BF5-8113-DB78F0F5AF49}" type="slidenum">
              <a:rPr lang="ar-SA" smtClean="0"/>
              <a:t>‹#›</a:t>
            </a:fld>
            <a:endParaRPr lang="ar-SA"/>
          </a:p>
        </p:txBody>
      </p:sp>
    </p:spTree>
    <p:extLst>
      <p:ext uri="{BB962C8B-B14F-4D97-AF65-F5344CB8AC3E}">
        <p14:creationId xmlns:p14="http://schemas.microsoft.com/office/powerpoint/2010/main" val="102809045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a:t> Line 4 creates a constant called tap of the type </a:t>
            </a:r>
            <a:r>
              <a:rPr lang="en-US" dirty="0" err="1"/>
              <a:t>UITapGestureRecognizer</a:t>
            </a:r>
            <a:r>
              <a:rPr lang="en-US" dirty="0"/>
              <a:t>. This object listens for taps, and when it recognizes a tap, it calls the method identified in the #selector section. In this case, it will call the </a:t>
            </a:r>
            <a:r>
              <a:rPr lang="en-US" dirty="0" err="1"/>
              <a:t>dismissKeyboard</a:t>
            </a:r>
            <a:r>
              <a:rPr lang="en-US" dirty="0"/>
              <a:t> method.        ▪ Line 6 adds the tap object to the view, which means that it will listen to any taps that occur anywhere in the view.        ▪ Line 11 inside the </a:t>
            </a:r>
            <a:r>
              <a:rPr lang="en-US" dirty="0" err="1"/>
              <a:t>dismissKeyboard</a:t>
            </a:r>
            <a:r>
              <a:rPr lang="en-US" dirty="0"/>
              <a:t> method simply calls the </a:t>
            </a:r>
            <a:r>
              <a:rPr lang="en-US" dirty="0" err="1"/>
              <a:t>endEditing</a:t>
            </a:r>
            <a:r>
              <a:rPr lang="en-US" dirty="0"/>
              <a:t> method, which looks at the current view and any </a:t>
            </a:r>
            <a:r>
              <a:rPr lang="en-US" dirty="0" err="1"/>
              <a:t>subviews</a:t>
            </a:r>
            <a:r>
              <a:rPr lang="en-US" dirty="0"/>
              <a:t> looking for </a:t>
            </a:r>
            <a:r>
              <a:rPr lang="en-US" dirty="0" err="1"/>
              <a:t>textfields</a:t>
            </a:r>
            <a:r>
              <a:rPr lang="en-US" dirty="0"/>
              <a:t>. If it finds any, those text fields are forced to end what is called first responder status, which in effect means that it loses focus and the keyboard disappears.</a:t>
            </a:r>
            <a:endParaRPr lang="ar-SA" dirty="0"/>
          </a:p>
        </p:txBody>
      </p:sp>
      <p:sp>
        <p:nvSpPr>
          <p:cNvPr id="4" name="عنصر نائب لرقم الشريحة 3"/>
          <p:cNvSpPr>
            <a:spLocks noGrp="1"/>
          </p:cNvSpPr>
          <p:nvPr>
            <p:ph type="sldNum" sz="quarter" idx="5"/>
          </p:nvPr>
        </p:nvSpPr>
        <p:spPr/>
        <p:txBody>
          <a:bodyPr/>
          <a:lstStyle/>
          <a:p>
            <a:fld id="{E92FDD90-5EA8-4BF5-8113-DB78F0F5AF49}" type="slidenum">
              <a:rPr lang="ar-SA" smtClean="0"/>
              <a:t>26</a:t>
            </a:fld>
            <a:endParaRPr lang="ar-SA"/>
          </a:p>
        </p:txBody>
      </p:sp>
    </p:spTree>
    <p:extLst>
      <p:ext uri="{BB962C8B-B14F-4D97-AF65-F5344CB8AC3E}">
        <p14:creationId xmlns:p14="http://schemas.microsoft.com/office/powerpoint/2010/main" val="18718240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smtClean="0"/>
              <a:t>2/3/2021</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7288951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38987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21644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smtClean="0"/>
              <a:t>2/3/2021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49024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smtClean="0"/>
              <a:t>2/3/2021</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2805260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38590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2/3/2021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23518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01978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2/3/2021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11539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مع تسمية توضيحية">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8" name="Date Placeholder 7"/>
          <p:cNvSpPr>
            <a:spLocks noGrp="1"/>
          </p:cNvSpPr>
          <p:nvPr>
            <p:ph type="dt" sz="half" idx="10"/>
          </p:nvPr>
        </p:nvSpPr>
        <p:spPr/>
        <p:txBody>
          <a:bodyPr/>
          <a:lstStyle/>
          <a:p>
            <a:fld id="{1CF131DD-A141-4471-BCF9-C6073EDD7E20}" type="datetimeFigureOut">
              <a:rPr lang="en-US" smtClean="0"/>
              <a:t>2/3/2021</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smtClean="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42946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smtClean="0"/>
              <a:t>2/3/2021</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smtClean="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16729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smtClean="0"/>
              <a:t>2/3/2021</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98431296"/>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ftr="0" dt="0"/>
  <p:txStyles>
    <p:titleStyle>
      <a:lvl1pPr algn="l" defTabSz="914400" rtl="1"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appleid.apple.com/" TargetMode="External"/><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عنوان 3">
            <a:extLst>
              <a:ext uri="{FF2B5EF4-FFF2-40B4-BE49-F238E27FC236}">
                <a16:creationId xmlns:a16="http://schemas.microsoft.com/office/drawing/2014/main" id="{ABEF8957-86CA-4204-B203-2006EE2E1207}"/>
              </a:ext>
            </a:extLst>
          </p:cNvPr>
          <p:cNvSpPr>
            <a:spLocks noGrp="1"/>
          </p:cNvSpPr>
          <p:nvPr>
            <p:ph type="ctrTitle"/>
          </p:nvPr>
        </p:nvSpPr>
        <p:spPr/>
        <p:txBody>
          <a:bodyPr/>
          <a:lstStyle/>
          <a:p>
            <a:pPr rtl="0"/>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Using </a:t>
            </a:r>
            <a:r>
              <a:rPr lang="en-US" sz="4000" b="1" dirty="0" err="1">
                <a:effectLst/>
                <a:latin typeface="Times New Roman" panose="02020603050405020304" pitchFamily="18" charset="0"/>
                <a:ea typeface="Calibri" panose="020F0502020204030204" pitchFamily="34" charset="0"/>
                <a:cs typeface="Times New Roman" panose="02020603050405020304" pitchFamily="18" charset="0"/>
              </a:rPr>
              <a:t>Xcode</a:t>
            </a: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 for iOS Development</a:t>
            </a:r>
            <a:endParaRPr lang="ar-SA" sz="4000" dirty="0"/>
          </a:p>
        </p:txBody>
      </p:sp>
      <p:sp>
        <p:nvSpPr>
          <p:cNvPr id="5" name="عنوان فرعي 4">
            <a:extLst>
              <a:ext uri="{FF2B5EF4-FFF2-40B4-BE49-F238E27FC236}">
                <a16:creationId xmlns:a16="http://schemas.microsoft.com/office/drawing/2014/main" id="{A7058708-AF24-4D60-943E-B9F9E7F4EB03}"/>
              </a:ext>
            </a:extLst>
          </p:cNvPr>
          <p:cNvSpPr>
            <a:spLocks noGrp="1"/>
          </p:cNvSpPr>
          <p:nvPr>
            <p:ph type="subTitle" idx="1"/>
          </p:nvPr>
        </p:nvSpPr>
        <p:spPr/>
        <p:txBody>
          <a:bodyPr/>
          <a:lstStyle/>
          <a:p>
            <a:pPr rtl="0"/>
            <a:r>
              <a:rPr lang="en-US" dirty="0"/>
              <a:t>Chapter 2</a:t>
            </a:r>
            <a:endParaRPr lang="ar-SA" dirty="0"/>
          </a:p>
        </p:txBody>
      </p:sp>
    </p:spTree>
    <p:extLst>
      <p:ext uri="{BB962C8B-B14F-4D97-AF65-F5344CB8AC3E}">
        <p14:creationId xmlns:p14="http://schemas.microsoft.com/office/powerpoint/2010/main" val="1814959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F079C96F-BFAF-4A3D-A64A-3047D918762A}"/>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dirty="0">
                <a:effectLst/>
                <a:latin typeface="Times New Roman" panose="02020603050405020304" pitchFamily="18" charset="0"/>
                <a:ea typeface="Calibri" panose="020F0502020204030204" pitchFamily="34" charset="0"/>
                <a:cs typeface="Times New Roman" panose="02020603050405020304" pitchFamily="18" charset="0"/>
              </a:rPr>
              <a:t>Project Settings</a:t>
            </a:r>
            <a:endParaRPr lang="en-US" dirty="0"/>
          </a:p>
        </p:txBody>
      </p:sp>
      <p:sp useBgFill="1">
        <p:nvSpPr>
          <p:cNvPr id="16" name="Rectangle 15">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0" name="Rectangle 19">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9" name="عنصر نائب للمحتوى 8" descr="صورة تحتوي على منضدة&#10;&#10;تم إنشاء الوصف تلقائياً">
            <a:extLst>
              <a:ext uri="{FF2B5EF4-FFF2-40B4-BE49-F238E27FC236}">
                <a16:creationId xmlns:a16="http://schemas.microsoft.com/office/drawing/2014/main" id="{2E32394D-BE3F-4B22-AB29-6C871590F4EF}"/>
              </a:ext>
            </a:extLst>
          </p:cNvPr>
          <p:cNvPicPr>
            <a:picLocks noGrp="1" noChangeAspect="1"/>
          </p:cNvPicPr>
          <p:nvPr>
            <p:ph sz="half" idx="2"/>
          </p:nvPr>
        </p:nvPicPr>
        <p:blipFill>
          <a:blip r:embed="rId2"/>
          <a:stretch>
            <a:fillRect/>
          </a:stretch>
        </p:blipFill>
        <p:spPr>
          <a:xfrm>
            <a:off x="629920" y="802640"/>
            <a:ext cx="5161279" cy="5100319"/>
          </a:xfrm>
          <a:prstGeom prst="rect">
            <a:avLst/>
          </a:prstGeom>
        </p:spPr>
      </p:pic>
      <p:sp>
        <p:nvSpPr>
          <p:cNvPr id="3" name="عنصر نائب للمحتوى 2">
            <a:extLst>
              <a:ext uri="{FF2B5EF4-FFF2-40B4-BE49-F238E27FC236}">
                <a16:creationId xmlns:a16="http://schemas.microsoft.com/office/drawing/2014/main" id="{987EE24B-4B79-47AF-B3B6-2219FB8E6D52}"/>
              </a:ext>
            </a:extLst>
          </p:cNvPr>
          <p:cNvSpPr>
            <a:spLocks noGrp="1"/>
          </p:cNvSpPr>
          <p:nvPr>
            <p:ph sz="half" idx="1"/>
          </p:nvPr>
        </p:nvSpPr>
        <p:spPr>
          <a:xfrm>
            <a:off x="6846137" y="2538919"/>
            <a:ext cx="4602152" cy="3596880"/>
          </a:xfrm>
        </p:spPr>
        <p:txBody>
          <a:bodyPr vert="horz" lIns="91440" tIns="45720" rIns="91440" bIns="45720" rtlCol="0">
            <a:normAutofit/>
          </a:bodyPr>
          <a:lstStyle/>
          <a:p>
            <a:pPr algn="l" rtl="0">
              <a:lnSpc>
                <a:spcPct val="120000"/>
              </a:lnSpc>
            </a:pPr>
            <a:r>
              <a:rPr lang="en-US" dirty="0"/>
              <a:t>In the center of the workspace is a summary of the app and several app-wide settings.</a:t>
            </a:r>
          </a:p>
          <a:p>
            <a:pPr algn="l" rtl="0">
              <a:lnSpc>
                <a:spcPct val="120000"/>
              </a:lnSpc>
            </a:pPr>
            <a:r>
              <a:rPr lang="en-US" dirty="0"/>
              <a:t>The first section enables you to specify the version and build for the app.</a:t>
            </a:r>
          </a:p>
          <a:p>
            <a:pPr algn="l" rtl="0">
              <a:lnSpc>
                <a:spcPct val="120000"/>
              </a:lnSpc>
            </a:pPr>
            <a:r>
              <a:rPr lang="en-US" b="1" dirty="0"/>
              <a:t>The version </a:t>
            </a:r>
            <a:r>
              <a:rPr lang="en-US" dirty="0"/>
              <a:t>is used when the app is published to the App Store.</a:t>
            </a:r>
          </a:p>
          <a:p>
            <a:pPr algn="l" rtl="0">
              <a:lnSpc>
                <a:spcPct val="120000"/>
              </a:lnSpc>
            </a:pPr>
            <a:r>
              <a:rPr lang="en-US" b="1" dirty="0"/>
              <a:t>The build number </a:t>
            </a:r>
            <a:r>
              <a:rPr lang="en-US" dirty="0"/>
              <a:t>is for internal use by the developer.</a:t>
            </a:r>
          </a:p>
        </p:txBody>
      </p:sp>
    </p:spTree>
    <p:extLst>
      <p:ext uri="{BB962C8B-B14F-4D97-AF65-F5344CB8AC3E}">
        <p14:creationId xmlns:p14="http://schemas.microsoft.com/office/powerpoint/2010/main" val="2151830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F079C96F-BFAF-4A3D-A64A-3047D918762A}"/>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dirty="0">
                <a:effectLst/>
                <a:latin typeface="Times New Roman" panose="02020603050405020304" pitchFamily="18" charset="0"/>
                <a:ea typeface="Calibri" panose="020F0502020204030204" pitchFamily="34" charset="0"/>
                <a:cs typeface="Times New Roman" panose="02020603050405020304" pitchFamily="18" charset="0"/>
              </a:rPr>
              <a:t>Project Settings</a:t>
            </a:r>
            <a:endParaRPr lang="en-US" dirty="0"/>
          </a:p>
        </p:txBody>
      </p:sp>
      <p:sp useBgFill="1">
        <p:nvSpPr>
          <p:cNvPr id="16" name="Rectangle 15">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0" name="Rectangle 19">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9" name="عنصر نائب للمحتوى 8" descr="صورة تحتوي على منضدة&#10;&#10;تم إنشاء الوصف تلقائياً">
            <a:extLst>
              <a:ext uri="{FF2B5EF4-FFF2-40B4-BE49-F238E27FC236}">
                <a16:creationId xmlns:a16="http://schemas.microsoft.com/office/drawing/2014/main" id="{2E32394D-BE3F-4B22-AB29-6C871590F4EF}"/>
              </a:ext>
            </a:extLst>
          </p:cNvPr>
          <p:cNvPicPr>
            <a:picLocks noGrp="1" noChangeAspect="1"/>
          </p:cNvPicPr>
          <p:nvPr>
            <p:ph sz="half" idx="2"/>
          </p:nvPr>
        </p:nvPicPr>
        <p:blipFill>
          <a:blip r:embed="rId2"/>
          <a:stretch>
            <a:fillRect/>
          </a:stretch>
        </p:blipFill>
        <p:spPr>
          <a:xfrm>
            <a:off x="629920" y="802640"/>
            <a:ext cx="5161279" cy="5100319"/>
          </a:xfrm>
          <a:prstGeom prst="rect">
            <a:avLst/>
          </a:prstGeom>
        </p:spPr>
      </p:pic>
      <p:sp>
        <p:nvSpPr>
          <p:cNvPr id="3" name="عنصر نائب للمحتوى 2">
            <a:extLst>
              <a:ext uri="{FF2B5EF4-FFF2-40B4-BE49-F238E27FC236}">
                <a16:creationId xmlns:a16="http://schemas.microsoft.com/office/drawing/2014/main" id="{987EE24B-4B79-47AF-B3B6-2219FB8E6D52}"/>
              </a:ext>
            </a:extLst>
          </p:cNvPr>
          <p:cNvSpPr>
            <a:spLocks noGrp="1"/>
          </p:cNvSpPr>
          <p:nvPr>
            <p:ph sz="half" idx="1"/>
          </p:nvPr>
        </p:nvSpPr>
        <p:spPr>
          <a:xfrm>
            <a:off x="6846137" y="2538918"/>
            <a:ext cx="4602152" cy="3796567"/>
          </a:xfrm>
        </p:spPr>
        <p:txBody>
          <a:bodyPr vert="horz" lIns="91440" tIns="45720" rIns="91440" bIns="45720" rtlCol="0">
            <a:normAutofit lnSpcReduction="10000"/>
          </a:bodyPr>
          <a:lstStyle/>
          <a:p>
            <a:pPr algn="l" rtl="0">
              <a:lnSpc>
                <a:spcPct val="130000"/>
              </a:lnSpc>
            </a:pPr>
            <a:r>
              <a:rPr lang="en-US" dirty="0"/>
              <a:t>Apps are typically built using the latest available base SDK, so if use features in a later SDK than deployment target, it will need to insert checks in the code to make sure app doesn’t crash on devices with older versions of iOS.</a:t>
            </a:r>
          </a:p>
          <a:p>
            <a:pPr algn="l" rtl="0">
              <a:lnSpc>
                <a:spcPct val="130000"/>
              </a:lnSpc>
            </a:pPr>
            <a:r>
              <a:rPr lang="en-US" dirty="0"/>
              <a:t>Specify which device orientations are supported. By default, iPhone apps support portrait and landscape, left and right, but not upside down. </a:t>
            </a:r>
            <a:endParaRPr lang="ar-SA" dirty="0"/>
          </a:p>
        </p:txBody>
      </p:sp>
    </p:spTree>
    <p:extLst>
      <p:ext uri="{BB962C8B-B14F-4D97-AF65-F5344CB8AC3E}">
        <p14:creationId xmlns:p14="http://schemas.microsoft.com/office/powerpoint/2010/main" val="2359609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A0BD00F9-CD50-42AE-AB53-AD674629DA35}"/>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dirty="0">
                <a:effectLst/>
                <a:latin typeface="Times New Roman" panose="02020603050405020304" pitchFamily="18" charset="0"/>
                <a:ea typeface="Calibri" panose="020F0502020204030204" pitchFamily="34" charset="0"/>
                <a:cs typeface="Times New Roman" panose="02020603050405020304" pitchFamily="18" charset="0"/>
              </a:rPr>
              <a:t>Project Settings</a:t>
            </a:r>
            <a:endParaRPr lang="en-US" dirty="0"/>
          </a:p>
        </p:txBody>
      </p:sp>
      <p:sp useBgFill="1">
        <p:nvSpPr>
          <p:cNvPr id="13" name="Rectangle 12">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7" name="Rectangle 16">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6" name="عنصر نائب للمحتوى 5">
            <a:extLst>
              <a:ext uri="{FF2B5EF4-FFF2-40B4-BE49-F238E27FC236}">
                <a16:creationId xmlns:a16="http://schemas.microsoft.com/office/drawing/2014/main" id="{12017782-0917-46EF-B776-C3665771FC13}"/>
              </a:ext>
            </a:extLst>
          </p:cNvPr>
          <p:cNvPicPr>
            <a:picLocks noGrp="1" noChangeAspect="1"/>
          </p:cNvPicPr>
          <p:nvPr>
            <p:ph sz="half" idx="1"/>
          </p:nvPr>
        </p:nvPicPr>
        <p:blipFill>
          <a:blip r:embed="rId2"/>
          <a:stretch>
            <a:fillRect/>
          </a:stretch>
        </p:blipFill>
        <p:spPr>
          <a:xfrm>
            <a:off x="882713" y="1250756"/>
            <a:ext cx="4572418" cy="4400952"/>
          </a:xfrm>
          <a:prstGeom prst="rect">
            <a:avLst/>
          </a:prstGeom>
        </p:spPr>
      </p:pic>
      <p:sp>
        <p:nvSpPr>
          <p:cNvPr id="4" name="عنصر نائب للمحتوى 3">
            <a:extLst>
              <a:ext uri="{FF2B5EF4-FFF2-40B4-BE49-F238E27FC236}">
                <a16:creationId xmlns:a16="http://schemas.microsoft.com/office/drawing/2014/main" id="{93703D86-73C6-4220-BFE7-BF2782BD52B9}"/>
              </a:ext>
            </a:extLst>
          </p:cNvPr>
          <p:cNvSpPr>
            <a:spLocks noGrp="1"/>
          </p:cNvSpPr>
          <p:nvPr>
            <p:ph sz="half" idx="2"/>
          </p:nvPr>
        </p:nvSpPr>
        <p:spPr>
          <a:xfrm>
            <a:off x="6578996" y="2100943"/>
            <a:ext cx="4869293" cy="4034856"/>
          </a:xfrm>
        </p:spPr>
        <p:txBody>
          <a:bodyPr vert="horz" lIns="91440" tIns="45720" rIns="91440" bIns="45720" rtlCol="0">
            <a:normAutofit fontScale="92500" lnSpcReduction="10000"/>
          </a:bodyPr>
          <a:lstStyle/>
          <a:p>
            <a:pPr algn="l" rtl="0">
              <a:lnSpc>
                <a:spcPct val="90000"/>
              </a:lnSpc>
            </a:pPr>
            <a:r>
              <a:rPr lang="en-US" sz="1600" dirty="0"/>
              <a:t>On the left, in the navigation area, the files that </a:t>
            </a:r>
            <a:r>
              <a:rPr lang="en-US" sz="1600" dirty="0" err="1"/>
              <a:t>Xcode</a:t>
            </a:r>
            <a:r>
              <a:rPr lang="en-US" sz="1600" dirty="0"/>
              <a:t> created.</a:t>
            </a:r>
          </a:p>
          <a:p>
            <a:pPr algn="l" rtl="0">
              <a:lnSpc>
                <a:spcPct val="90000"/>
              </a:lnSpc>
            </a:pPr>
            <a:r>
              <a:rPr lang="en-US" sz="1600" dirty="0"/>
              <a:t>The exact number and types of files created depends on which choices you made when creating the project. </a:t>
            </a:r>
          </a:p>
          <a:p>
            <a:pPr algn="l" rtl="0">
              <a:lnSpc>
                <a:spcPct val="90000"/>
              </a:lnSpc>
            </a:pPr>
            <a:r>
              <a:rPr lang="en-US" sz="1600" dirty="0"/>
              <a:t>An overview of some of the files and folders created in this project:</a:t>
            </a:r>
          </a:p>
          <a:p>
            <a:pPr lvl="1" algn="l" rtl="0">
              <a:lnSpc>
                <a:spcPct val="90000"/>
              </a:lnSpc>
            </a:pPr>
            <a:r>
              <a:rPr lang="en-US" b="1" dirty="0" err="1"/>
              <a:t>AppDelegate.swift</a:t>
            </a:r>
            <a:r>
              <a:rPr lang="en-US" dirty="0"/>
              <a:t>—The App Delegate manages issues related to the entire app and are primarily used to manage the life cycle of the app—how it is started, what happens when it goes to the background, and so on. </a:t>
            </a:r>
          </a:p>
          <a:p>
            <a:pPr lvl="1" algn="l" rtl="0">
              <a:lnSpc>
                <a:spcPct val="90000"/>
              </a:lnSpc>
            </a:pPr>
            <a:r>
              <a:rPr lang="en-US" b="1" dirty="0" err="1"/>
              <a:t>ViewController.swift</a:t>
            </a:r>
            <a:r>
              <a:rPr lang="en-US" dirty="0"/>
              <a:t>—The view controller contains the code that controls the user interactions with the app.</a:t>
            </a:r>
            <a:endParaRPr lang="en-US" b="1" dirty="0"/>
          </a:p>
          <a:p>
            <a:pPr lvl="1" algn="l" rtl="0">
              <a:lnSpc>
                <a:spcPct val="90000"/>
              </a:lnSpc>
            </a:pPr>
            <a:r>
              <a:rPr lang="en-US" b="1" dirty="0" err="1"/>
              <a:t>Main.storyboard</a:t>
            </a:r>
            <a:r>
              <a:rPr lang="en-US" dirty="0"/>
              <a:t>—The storyboard is used to design the interaction between multiple screens in the app, as well as designing the layout of the individual screens.        </a:t>
            </a:r>
          </a:p>
          <a:p>
            <a:pPr marL="0" indent="0" algn="l" rtl="0">
              <a:lnSpc>
                <a:spcPct val="90000"/>
              </a:lnSpc>
              <a:buNone/>
            </a:pPr>
            <a:endParaRPr lang="en-US" sz="700" dirty="0"/>
          </a:p>
        </p:txBody>
      </p:sp>
    </p:spTree>
    <p:extLst>
      <p:ext uri="{BB962C8B-B14F-4D97-AF65-F5344CB8AC3E}">
        <p14:creationId xmlns:p14="http://schemas.microsoft.com/office/powerpoint/2010/main" val="3263798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A0BD00F9-CD50-42AE-AB53-AD674629DA35}"/>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dirty="0">
                <a:effectLst/>
                <a:latin typeface="Times New Roman" panose="02020603050405020304" pitchFamily="18" charset="0"/>
                <a:ea typeface="Calibri" panose="020F0502020204030204" pitchFamily="34" charset="0"/>
                <a:cs typeface="Times New Roman" panose="02020603050405020304" pitchFamily="18" charset="0"/>
              </a:rPr>
              <a:t>Project Settings</a:t>
            </a:r>
            <a:endParaRPr lang="en-US" dirty="0"/>
          </a:p>
        </p:txBody>
      </p:sp>
      <p:sp useBgFill="1">
        <p:nvSpPr>
          <p:cNvPr id="13" name="Rectangle 12">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7" name="Rectangle 16">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6" name="عنصر نائب للمحتوى 5">
            <a:extLst>
              <a:ext uri="{FF2B5EF4-FFF2-40B4-BE49-F238E27FC236}">
                <a16:creationId xmlns:a16="http://schemas.microsoft.com/office/drawing/2014/main" id="{12017782-0917-46EF-B776-C3665771FC13}"/>
              </a:ext>
            </a:extLst>
          </p:cNvPr>
          <p:cNvPicPr>
            <a:picLocks noGrp="1" noChangeAspect="1"/>
          </p:cNvPicPr>
          <p:nvPr>
            <p:ph sz="half" idx="1"/>
          </p:nvPr>
        </p:nvPicPr>
        <p:blipFill>
          <a:blip r:embed="rId2"/>
          <a:stretch>
            <a:fillRect/>
          </a:stretch>
        </p:blipFill>
        <p:spPr>
          <a:xfrm>
            <a:off x="882713" y="1250756"/>
            <a:ext cx="4572418" cy="4400952"/>
          </a:xfrm>
          <a:prstGeom prst="rect">
            <a:avLst/>
          </a:prstGeom>
        </p:spPr>
      </p:pic>
      <p:sp>
        <p:nvSpPr>
          <p:cNvPr id="4" name="عنصر نائب للمحتوى 3">
            <a:extLst>
              <a:ext uri="{FF2B5EF4-FFF2-40B4-BE49-F238E27FC236}">
                <a16:creationId xmlns:a16="http://schemas.microsoft.com/office/drawing/2014/main" id="{93703D86-73C6-4220-BFE7-BF2782BD52B9}"/>
              </a:ext>
            </a:extLst>
          </p:cNvPr>
          <p:cNvSpPr>
            <a:spLocks noGrp="1"/>
          </p:cNvSpPr>
          <p:nvPr>
            <p:ph sz="half" idx="2"/>
          </p:nvPr>
        </p:nvSpPr>
        <p:spPr>
          <a:xfrm>
            <a:off x="6578996" y="2100943"/>
            <a:ext cx="4869293" cy="4034856"/>
          </a:xfrm>
        </p:spPr>
        <p:txBody>
          <a:bodyPr vert="horz" lIns="91440" tIns="45720" rIns="91440" bIns="45720" rtlCol="0">
            <a:normAutofit fontScale="92500"/>
          </a:bodyPr>
          <a:lstStyle/>
          <a:p>
            <a:pPr algn="l" rtl="0">
              <a:lnSpc>
                <a:spcPct val="90000"/>
              </a:lnSpc>
            </a:pPr>
            <a:r>
              <a:rPr lang="en-US" sz="1600" dirty="0"/>
              <a:t>An overview of some of the files and folders created in this project:</a:t>
            </a:r>
          </a:p>
          <a:p>
            <a:pPr lvl="1" algn="l" rtl="0">
              <a:lnSpc>
                <a:spcPct val="90000"/>
              </a:lnSpc>
            </a:pPr>
            <a:r>
              <a:rPr lang="en-US" b="1" dirty="0" err="1"/>
              <a:t>Assets.xcassets</a:t>
            </a:r>
            <a:r>
              <a:rPr lang="en-US" dirty="0"/>
              <a:t>—This folder contains all the images, including icons, needed for the app.        </a:t>
            </a:r>
          </a:p>
          <a:p>
            <a:pPr lvl="1" algn="l" rtl="0">
              <a:lnSpc>
                <a:spcPct val="90000"/>
              </a:lnSpc>
            </a:pPr>
            <a:r>
              <a:rPr lang="en-US" b="1" dirty="0" err="1"/>
              <a:t>LaunchScreen.storyboard</a:t>
            </a:r>
            <a:r>
              <a:rPr lang="en-US" dirty="0"/>
              <a:t>—When your app launches, the launch screen should contain a simplified view of the app user interface that can be loaded quickly, so the user gets a better experience when starting the app.       </a:t>
            </a:r>
          </a:p>
          <a:p>
            <a:pPr lvl="1" algn="l" rtl="0">
              <a:lnSpc>
                <a:spcPct val="90000"/>
              </a:lnSpc>
            </a:pPr>
            <a:r>
              <a:rPr lang="en-US" b="1" dirty="0" err="1"/>
              <a:t>info.plist</a:t>
            </a:r>
            <a:r>
              <a:rPr lang="en-US" dirty="0"/>
              <a:t>—This file contains a few app-specific settings. Most of these are controlled in other parts of </a:t>
            </a:r>
            <a:r>
              <a:rPr lang="en-US" dirty="0" err="1"/>
              <a:t>Xcode</a:t>
            </a:r>
            <a:r>
              <a:rPr lang="en-US" dirty="0"/>
              <a:t>.        </a:t>
            </a:r>
          </a:p>
          <a:p>
            <a:pPr lvl="1" algn="l" rtl="0">
              <a:lnSpc>
                <a:spcPct val="90000"/>
              </a:lnSpc>
            </a:pPr>
            <a:r>
              <a:rPr lang="en-US" b="1" dirty="0" err="1"/>
              <a:t>HelloWorld.xcdatamodeld</a:t>
            </a:r>
            <a:r>
              <a:rPr lang="en-US" dirty="0"/>
              <a:t>—This file contains information about the Core Data model for the app, which is where you can save data for the app. </a:t>
            </a:r>
          </a:p>
          <a:p>
            <a:pPr lvl="1" algn="l" rtl="0">
              <a:lnSpc>
                <a:spcPct val="90000"/>
              </a:lnSpc>
            </a:pPr>
            <a:r>
              <a:rPr lang="en-US" b="1" dirty="0"/>
              <a:t>Products</a:t>
            </a:r>
            <a:r>
              <a:rPr lang="en-US" dirty="0"/>
              <a:t>—This is your compiled app file.</a:t>
            </a:r>
          </a:p>
          <a:p>
            <a:pPr marL="0" indent="0" algn="l" rtl="0">
              <a:lnSpc>
                <a:spcPct val="90000"/>
              </a:lnSpc>
              <a:buNone/>
            </a:pPr>
            <a:endParaRPr lang="en-US" sz="700" dirty="0"/>
          </a:p>
        </p:txBody>
      </p:sp>
    </p:spTree>
    <p:extLst>
      <p:ext uri="{BB962C8B-B14F-4D97-AF65-F5344CB8AC3E}">
        <p14:creationId xmlns:p14="http://schemas.microsoft.com/office/powerpoint/2010/main" val="2661713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948E2D4C-C857-4DAF-8321-83C2A80F2FB7}"/>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a:t>Creating the User Interface</a:t>
            </a:r>
          </a:p>
        </p:txBody>
      </p:sp>
      <p:sp useBgFill="1">
        <p:nvSpPr>
          <p:cNvPr id="13" name="Rectangle 12">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7" name="Rectangle 16">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6" name="عنصر نائب للمحتوى 5">
            <a:extLst>
              <a:ext uri="{FF2B5EF4-FFF2-40B4-BE49-F238E27FC236}">
                <a16:creationId xmlns:a16="http://schemas.microsoft.com/office/drawing/2014/main" id="{EF9BDC4A-79BC-4F0F-A6F3-7C33C604299A}"/>
              </a:ext>
            </a:extLst>
          </p:cNvPr>
          <p:cNvPicPr>
            <a:picLocks noGrp="1" noChangeAspect="1"/>
          </p:cNvPicPr>
          <p:nvPr>
            <p:ph sz="half" idx="2"/>
          </p:nvPr>
        </p:nvPicPr>
        <p:blipFill>
          <a:blip r:embed="rId2"/>
          <a:stretch>
            <a:fillRect/>
          </a:stretch>
        </p:blipFill>
        <p:spPr>
          <a:xfrm>
            <a:off x="538480" y="934720"/>
            <a:ext cx="5283199" cy="5201079"/>
          </a:xfrm>
          <a:prstGeom prst="rect">
            <a:avLst/>
          </a:prstGeom>
        </p:spPr>
      </p:pic>
      <p:sp>
        <p:nvSpPr>
          <p:cNvPr id="3" name="عنصر نائب للمحتوى 2">
            <a:extLst>
              <a:ext uri="{FF2B5EF4-FFF2-40B4-BE49-F238E27FC236}">
                <a16:creationId xmlns:a16="http://schemas.microsoft.com/office/drawing/2014/main" id="{69C8FAE8-E50F-4FE7-ADDD-FB4FF4408020}"/>
              </a:ext>
            </a:extLst>
          </p:cNvPr>
          <p:cNvSpPr>
            <a:spLocks noGrp="1"/>
          </p:cNvSpPr>
          <p:nvPr>
            <p:ph sz="half" idx="1"/>
          </p:nvPr>
        </p:nvSpPr>
        <p:spPr>
          <a:xfrm>
            <a:off x="6846137" y="2538919"/>
            <a:ext cx="4602152" cy="3596880"/>
          </a:xfrm>
        </p:spPr>
        <p:txBody>
          <a:bodyPr vert="horz" lIns="91440" tIns="45720" rIns="91440" bIns="45720" rtlCol="0">
            <a:normAutofit/>
          </a:bodyPr>
          <a:lstStyle/>
          <a:p>
            <a:pPr algn="l" rtl="0">
              <a:lnSpc>
                <a:spcPct val="90000"/>
              </a:lnSpc>
            </a:pPr>
            <a:r>
              <a:rPr lang="en-US" dirty="0"/>
              <a:t>To open a file for editing in </a:t>
            </a:r>
            <a:r>
              <a:rPr lang="en-US" dirty="0" err="1"/>
              <a:t>Xcode</a:t>
            </a:r>
            <a:r>
              <a:rPr lang="en-US" dirty="0"/>
              <a:t>, you need to click it only once. </a:t>
            </a:r>
          </a:p>
          <a:p>
            <a:pPr marL="0" indent="0" algn="l" rtl="0">
              <a:lnSpc>
                <a:spcPct val="90000"/>
              </a:lnSpc>
              <a:buNone/>
            </a:pPr>
            <a:r>
              <a:rPr lang="en-US" dirty="0"/>
              <a:t>1. Click once on the </a:t>
            </a:r>
            <a:r>
              <a:rPr lang="en-US" dirty="0" err="1"/>
              <a:t>Main.storyboard</a:t>
            </a:r>
            <a:r>
              <a:rPr lang="en-US" dirty="0"/>
              <a:t> file. This opens the file in Interface Builder where you can easily create the user interface for your app.</a:t>
            </a:r>
          </a:p>
          <a:p>
            <a:pPr lvl="1" algn="l" rtl="0">
              <a:lnSpc>
                <a:spcPct val="90000"/>
              </a:lnSpc>
            </a:pPr>
            <a:r>
              <a:rPr lang="en-US" sz="1700" dirty="0"/>
              <a:t>With the storyboard open, you can drag user interface elements from the utility pane on the bottom right and control a range of settings in the top of the utility pane.</a:t>
            </a:r>
          </a:p>
        </p:txBody>
      </p:sp>
    </p:spTree>
    <p:extLst>
      <p:ext uri="{BB962C8B-B14F-4D97-AF65-F5344CB8AC3E}">
        <p14:creationId xmlns:p14="http://schemas.microsoft.com/office/powerpoint/2010/main" val="3356082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948E2D4C-C857-4DAF-8321-83C2A80F2FB7}"/>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a:t>Creating the User Interface</a:t>
            </a:r>
          </a:p>
        </p:txBody>
      </p:sp>
      <p:sp useBgFill="1">
        <p:nvSpPr>
          <p:cNvPr id="13" name="Rectangle 12">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7" name="Rectangle 16">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6" name="عنصر نائب للمحتوى 5">
            <a:extLst>
              <a:ext uri="{FF2B5EF4-FFF2-40B4-BE49-F238E27FC236}">
                <a16:creationId xmlns:a16="http://schemas.microsoft.com/office/drawing/2014/main" id="{EF9BDC4A-79BC-4F0F-A6F3-7C33C604299A}"/>
              </a:ext>
            </a:extLst>
          </p:cNvPr>
          <p:cNvPicPr>
            <a:picLocks noGrp="1" noChangeAspect="1"/>
          </p:cNvPicPr>
          <p:nvPr>
            <p:ph sz="half" idx="2"/>
          </p:nvPr>
        </p:nvPicPr>
        <p:blipFill>
          <a:blip r:embed="rId2"/>
          <a:stretch>
            <a:fillRect/>
          </a:stretch>
        </p:blipFill>
        <p:spPr>
          <a:xfrm>
            <a:off x="538480" y="934720"/>
            <a:ext cx="5283199" cy="5201079"/>
          </a:xfrm>
          <a:prstGeom prst="rect">
            <a:avLst/>
          </a:prstGeom>
        </p:spPr>
      </p:pic>
      <p:sp>
        <p:nvSpPr>
          <p:cNvPr id="3" name="عنصر نائب للمحتوى 2">
            <a:extLst>
              <a:ext uri="{FF2B5EF4-FFF2-40B4-BE49-F238E27FC236}">
                <a16:creationId xmlns:a16="http://schemas.microsoft.com/office/drawing/2014/main" id="{69C8FAE8-E50F-4FE7-ADDD-FB4FF4408020}"/>
              </a:ext>
            </a:extLst>
          </p:cNvPr>
          <p:cNvSpPr>
            <a:spLocks noGrp="1"/>
          </p:cNvSpPr>
          <p:nvPr>
            <p:ph sz="half" idx="1"/>
          </p:nvPr>
        </p:nvSpPr>
        <p:spPr>
          <a:xfrm>
            <a:off x="6846137" y="2538919"/>
            <a:ext cx="4602152" cy="3596880"/>
          </a:xfrm>
        </p:spPr>
        <p:txBody>
          <a:bodyPr vert="horz" lIns="91440" tIns="45720" rIns="91440" bIns="45720" rtlCol="0">
            <a:normAutofit/>
          </a:bodyPr>
          <a:lstStyle/>
          <a:p>
            <a:pPr marL="0" indent="0" algn="l" rtl="0">
              <a:lnSpc>
                <a:spcPct val="90000"/>
              </a:lnSpc>
              <a:buNone/>
            </a:pPr>
            <a:r>
              <a:rPr lang="en-US" dirty="0"/>
              <a:t>2. In the lower right of the utility area, you should see the Object Library, which contains all the user interface elements you can use in your app. </a:t>
            </a:r>
          </a:p>
        </p:txBody>
      </p:sp>
    </p:spTree>
    <p:extLst>
      <p:ext uri="{BB962C8B-B14F-4D97-AF65-F5344CB8AC3E}">
        <p14:creationId xmlns:p14="http://schemas.microsoft.com/office/powerpoint/2010/main" val="40734840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948E2D4C-C857-4DAF-8321-83C2A80F2FB7}"/>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a:t>Creating the User Interface</a:t>
            </a:r>
          </a:p>
        </p:txBody>
      </p:sp>
      <p:sp useBgFill="1">
        <p:nvSpPr>
          <p:cNvPr id="21" name="Rectangle 20">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5" name="Rectangle 24">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14" name="عنصر نائب للمحتوى 13">
            <a:extLst>
              <a:ext uri="{FF2B5EF4-FFF2-40B4-BE49-F238E27FC236}">
                <a16:creationId xmlns:a16="http://schemas.microsoft.com/office/drawing/2014/main" id="{EB54F3C4-04E9-480B-846E-C3953BEB5E56}"/>
              </a:ext>
            </a:extLst>
          </p:cNvPr>
          <p:cNvPicPr>
            <a:picLocks noGrp="1" noChangeAspect="1"/>
          </p:cNvPicPr>
          <p:nvPr>
            <p:ph sz="half" idx="1"/>
          </p:nvPr>
        </p:nvPicPr>
        <p:blipFill>
          <a:blip r:embed="rId2"/>
          <a:stretch>
            <a:fillRect/>
          </a:stretch>
        </p:blipFill>
        <p:spPr>
          <a:xfrm>
            <a:off x="882713" y="1019095"/>
            <a:ext cx="4572418" cy="4864274"/>
          </a:xfrm>
          <a:prstGeom prst="rect">
            <a:avLst/>
          </a:prstGeom>
        </p:spPr>
      </p:pic>
      <p:sp>
        <p:nvSpPr>
          <p:cNvPr id="10" name="عنصر نائب للمحتوى 9">
            <a:extLst>
              <a:ext uri="{FF2B5EF4-FFF2-40B4-BE49-F238E27FC236}">
                <a16:creationId xmlns:a16="http://schemas.microsoft.com/office/drawing/2014/main" id="{915B5578-C835-4BE4-AAC5-8870971364DC}"/>
              </a:ext>
            </a:extLst>
          </p:cNvPr>
          <p:cNvSpPr>
            <a:spLocks noGrp="1"/>
          </p:cNvSpPr>
          <p:nvPr>
            <p:ph sz="half" idx="2"/>
          </p:nvPr>
        </p:nvSpPr>
        <p:spPr>
          <a:xfrm>
            <a:off x="6846137" y="2538919"/>
            <a:ext cx="4602152" cy="3596880"/>
          </a:xfrm>
        </p:spPr>
        <p:txBody>
          <a:bodyPr vert="horz" lIns="91440" tIns="45720" rIns="91440" bIns="45720" rtlCol="0">
            <a:normAutofit/>
          </a:bodyPr>
          <a:lstStyle/>
          <a:p>
            <a:pPr algn="l" rtl="0"/>
            <a:r>
              <a:rPr lang="en-US" dirty="0"/>
              <a:t>Start by dragging a Label onto the user interface canvas.</a:t>
            </a:r>
          </a:p>
          <a:p>
            <a:pPr algn="l" rtl="0"/>
            <a:r>
              <a:rPr lang="en-US" dirty="0"/>
              <a:t>You may have to scroll down the list of controls to find the Label. </a:t>
            </a:r>
          </a:p>
          <a:p>
            <a:pPr algn="l" rtl="0"/>
            <a:r>
              <a:rPr lang="en-US" dirty="0"/>
              <a:t>You can also use the Search bar below the controls and type in label.</a:t>
            </a:r>
          </a:p>
          <a:p>
            <a:pPr algn="l" rtl="0"/>
            <a:r>
              <a:rPr lang="en-US" dirty="0"/>
              <a:t>Notice that you get blue dotted guidelines as you drag the label around.</a:t>
            </a:r>
          </a:p>
          <a:p>
            <a:pPr algn="l" rtl="0"/>
            <a:r>
              <a:rPr lang="en-US" dirty="0"/>
              <a:t>Drag it to the middle of the screen.</a:t>
            </a:r>
          </a:p>
        </p:txBody>
      </p:sp>
    </p:spTree>
    <p:extLst>
      <p:ext uri="{BB962C8B-B14F-4D97-AF65-F5344CB8AC3E}">
        <p14:creationId xmlns:p14="http://schemas.microsoft.com/office/powerpoint/2010/main" val="215025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948E2D4C-C857-4DAF-8321-83C2A80F2FB7}"/>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a:t>Creating the User Interface</a:t>
            </a:r>
          </a:p>
        </p:txBody>
      </p:sp>
      <p:sp useBgFill="1">
        <p:nvSpPr>
          <p:cNvPr id="14" name="Rectangle 13">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8" name="Rectangle 17">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7" name="عنصر نائب للمحتوى 6">
            <a:extLst>
              <a:ext uri="{FF2B5EF4-FFF2-40B4-BE49-F238E27FC236}">
                <a16:creationId xmlns:a16="http://schemas.microsoft.com/office/drawing/2014/main" id="{13B28941-409C-4A7F-8CD3-3999D70D7515}"/>
              </a:ext>
            </a:extLst>
          </p:cNvPr>
          <p:cNvPicPr>
            <a:picLocks noGrp="1" noChangeAspect="1"/>
          </p:cNvPicPr>
          <p:nvPr>
            <p:ph sz="half" idx="1"/>
          </p:nvPr>
        </p:nvPicPr>
        <p:blipFill>
          <a:blip r:embed="rId2"/>
          <a:stretch>
            <a:fillRect/>
          </a:stretch>
        </p:blipFill>
        <p:spPr>
          <a:xfrm>
            <a:off x="882713" y="1770869"/>
            <a:ext cx="4572418" cy="3360726"/>
          </a:xfrm>
          <a:prstGeom prst="rect">
            <a:avLst/>
          </a:prstGeom>
        </p:spPr>
      </p:pic>
      <p:sp>
        <p:nvSpPr>
          <p:cNvPr id="5" name="عنصر نائب للمحتوى 4">
            <a:extLst>
              <a:ext uri="{FF2B5EF4-FFF2-40B4-BE49-F238E27FC236}">
                <a16:creationId xmlns:a16="http://schemas.microsoft.com/office/drawing/2014/main" id="{B148B598-58A9-4EED-8F3F-C9457B7561B2}"/>
              </a:ext>
            </a:extLst>
          </p:cNvPr>
          <p:cNvSpPr>
            <a:spLocks noGrp="1"/>
          </p:cNvSpPr>
          <p:nvPr>
            <p:ph sz="half" idx="2"/>
          </p:nvPr>
        </p:nvSpPr>
        <p:spPr>
          <a:xfrm>
            <a:off x="6846137" y="2538919"/>
            <a:ext cx="4602152" cy="3596880"/>
          </a:xfrm>
        </p:spPr>
        <p:txBody>
          <a:bodyPr vert="horz" lIns="91440" tIns="45720" rIns="91440" bIns="45720" rtlCol="0">
            <a:noAutofit/>
          </a:bodyPr>
          <a:lstStyle/>
          <a:p>
            <a:pPr marL="0" indent="0" algn="l" rtl="0">
              <a:lnSpc>
                <a:spcPct val="90000"/>
              </a:lnSpc>
              <a:buNone/>
            </a:pPr>
            <a:r>
              <a:rPr lang="en-US" dirty="0"/>
              <a:t>3. Double-click the </a:t>
            </a:r>
            <a:r>
              <a:rPr lang="en-US" b="1" dirty="0"/>
              <a:t>label</a:t>
            </a:r>
            <a:r>
              <a:rPr lang="en-US" dirty="0"/>
              <a:t> to change the text of it to </a:t>
            </a:r>
            <a:r>
              <a:rPr lang="en-US" b="1" dirty="0"/>
              <a:t>Hello World! </a:t>
            </a:r>
            <a:r>
              <a:rPr lang="en-US" dirty="0"/>
              <a:t>and then press Enter. </a:t>
            </a:r>
          </a:p>
          <a:p>
            <a:pPr algn="l" rtl="0">
              <a:lnSpc>
                <a:spcPct val="90000"/>
              </a:lnSpc>
            </a:pPr>
            <a:r>
              <a:rPr lang="en-US" dirty="0"/>
              <a:t>We want the label to be centered on the screen when you run the app.</a:t>
            </a:r>
          </a:p>
          <a:p>
            <a:pPr algn="l" rtl="0">
              <a:lnSpc>
                <a:spcPct val="90000"/>
              </a:lnSpc>
            </a:pPr>
            <a:r>
              <a:rPr lang="en-US" dirty="0"/>
              <a:t>Click on the </a:t>
            </a:r>
            <a:r>
              <a:rPr lang="en-US" b="1" dirty="0"/>
              <a:t>Align</a:t>
            </a:r>
            <a:r>
              <a:rPr lang="en-US" dirty="0"/>
              <a:t> button at the bottom right of the Interface Builder window and check the last two options, which will center the control horizontally and vertically in the container. Then click Add 2 Constraints.</a:t>
            </a:r>
          </a:p>
        </p:txBody>
      </p:sp>
    </p:spTree>
    <p:extLst>
      <p:ext uri="{BB962C8B-B14F-4D97-AF65-F5344CB8AC3E}">
        <p14:creationId xmlns:p14="http://schemas.microsoft.com/office/powerpoint/2010/main" val="94624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948E2D4C-C857-4DAF-8321-83C2A80F2FB7}"/>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a:t>Creating the User Interface</a:t>
            </a:r>
          </a:p>
        </p:txBody>
      </p:sp>
      <p:sp useBgFill="1">
        <p:nvSpPr>
          <p:cNvPr id="14" name="Rectangle 13">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8" name="Rectangle 17">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7" name="عنصر نائب للمحتوى 6">
            <a:extLst>
              <a:ext uri="{FF2B5EF4-FFF2-40B4-BE49-F238E27FC236}">
                <a16:creationId xmlns:a16="http://schemas.microsoft.com/office/drawing/2014/main" id="{F19E04CE-AF53-4DDE-95DC-2490BD108F9C}"/>
              </a:ext>
            </a:extLst>
          </p:cNvPr>
          <p:cNvPicPr>
            <a:picLocks noGrp="1" noChangeAspect="1"/>
          </p:cNvPicPr>
          <p:nvPr>
            <p:ph sz="half" idx="1"/>
          </p:nvPr>
        </p:nvPicPr>
        <p:blipFill>
          <a:blip r:embed="rId2"/>
          <a:stretch>
            <a:fillRect/>
          </a:stretch>
        </p:blipFill>
        <p:spPr>
          <a:xfrm>
            <a:off x="1361440" y="523874"/>
            <a:ext cx="3403600" cy="5907487"/>
          </a:xfrm>
          <a:prstGeom prst="rect">
            <a:avLst/>
          </a:prstGeom>
        </p:spPr>
      </p:pic>
      <p:sp>
        <p:nvSpPr>
          <p:cNvPr id="5" name="عنصر نائب للمحتوى 4">
            <a:extLst>
              <a:ext uri="{FF2B5EF4-FFF2-40B4-BE49-F238E27FC236}">
                <a16:creationId xmlns:a16="http://schemas.microsoft.com/office/drawing/2014/main" id="{2AED9A48-BCD1-478C-BFBB-FA2798E4B236}"/>
              </a:ext>
            </a:extLst>
          </p:cNvPr>
          <p:cNvSpPr>
            <a:spLocks noGrp="1"/>
          </p:cNvSpPr>
          <p:nvPr>
            <p:ph sz="half" idx="2"/>
          </p:nvPr>
        </p:nvSpPr>
        <p:spPr>
          <a:xfrm>
            <a:off x="6846137" y="2538919"/>
            <a:ext cx="4602152" cy="3596880"/>
          </a:xfrm>
        </p:spPr>
        <p:txBody>
          <a:bodyPr vert="horz" lIns="91440" tIns="45720" rIns="91440" bIns="45720" rtlCol="0">
            <a:normAutofit/>
          </a:bodyPr>
          <a:lstStyle/>
          <a:p>
            <a:pPr marL="0" indent="0" algn="l" rtl="0">
              <a:lnSpc>
                <a:spcPct val="90000"/>
              </a:lnSpc>
              <a:buNone/>
            </a:pPr>
            <a:r>
              <a:rPr lang="en-US" sz="1700" dirty="0"/>
              <a:t>4. Above the utility area on the right, you have a little menu bar of five items.</a:t>
            </a:r>
          </a:p>
          <a:p>
            <a:pPr algn="l" rtl="0">
              <a:lnSpc>
                <a:spcPct val="90000"/>
              </a:lnSpc>
            </a:pPr>
            <a:r>
              <a:rPr lang="en-US" sz="1700" dirty="0"/>
              <a:t>The fourth one is the </a:t>
            </a:r>
            <a:r>
              <a:rPr lang="en-US" sz="1700" b="1" dirty="0"/>
              <a:t>Attributes Inspector</a:t>
            </a:r>
            <a:r>
              <a:rPr lang="en-US" sz="1700" dirty="0"/>
              <a:t>, which enables to set many properties for the currently selected user interface element.</a:t>
            </a:r>
          </a:p>
          <a:p>
            <a:pPr algn="l" rtl="0">
              <a:lnSpc>
                <a:spcPct val="90000"/>
              </a:lnSpc>
            </a:pPr>
            <a:r>
              <a:rPr lang="en-US" sz="1700" dirty="0"/>
              <a:t>For the label, you can just need to change the </a:t>
            </a:r>
            <a:r>
              <a:rPr lang="en-US" sz="1700" b="1" dirty="0"/>
              <a:t>font size to 24.</a:t>
            </a:r>
          </a:p>
          <a:p>
            <a:pPr marL="0" indent="0" algn="l" rtl="0">
              <a:lnSpc>
                <a:spcPct val="90000"/>
              </a:lnSpc>
              <a:buNone/>
            </a:pPr>
            <a:endParaRPr lang="en-US" sz="1700" dirty="0"/>
          </a:p>
          <a:p>
            <a:pPr marL="0" indent="0" algn="l" rtl="0">
              <a:lnSpc>
                <a:spcPct val="90000"/>
              </a:lnSpc>
              <a:buNone/>
            </a:pPr>
            <a:endParaRPr lang="en-US" sz="1700" dirty="0"/>
          </a:p>
        </p:txBody>
      </p:sp>
    </p:spTree>
    <p:extLst>
      <p:ext uri="{BB962C8B-B14F-4D97-AF65-F5344CB8AC3E}">
        <p14:creationId xmlns:p14="http://schemas.microsoft.com/office/powerpoint/2010/main" val="182134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F24839C0-A355-474D-9304-5908965A5F96}"/>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sz="4100"/>
              <a:t>Running the App in the Simulator</a:t>
            </a:r>
          </a:p>
        </p:txBody>
      </p:sp>
      <p:sp useBgFill="1">
        <p:nvSpPr>
          <p:cNvPr id="14" name="Rectangle 13">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8" name="Rectangle 17">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7" name="عنصر نائب للمحتوى 6" descr="صورة تحتوي على نص&#10;&#10;تم إنشاء الوصف تلقائياً">
            <a:extLst>
              <a:ext uri="{FF2B5EF4-FFF2-40B4-BE49-F238E27FC236}">
                <a16:creationId xmlns:a16="http://schemas.microsoft.com/office/drawing/2014/main" id="{34F550C3-5483-4B69-A32E-27503803321B}"/>
              </a:ext>
            </a:extLst>
          </p:cNvPr>
          <p:cNvPicPr>
            <a:picLocks noGrp="1" noChangeAspect="1"/>
          </p:cNvPicPr>
          <p:nvPr>
            <p:ph sz="half" idx="1"/>
          </p:nvPr>
        </p:nvPicPr>
        <p:blipFill>
          <a:blip r:embed="rId2"/>
          <a:stretch>
            <a:fillRect/>
          </a:stretch>
        </p:blipFill>
        <p:spPr>
          <a:xfrm>
            <a:off x="743711" y="965201"/>
            <a:ext cx="5035525" cy="4292784"/>
          </a:xfrm>
          <a:prstGeom prst="rect">
            <a:avLst/>
          </a:prstGeom>
        </p:spPr>
      </p:pic>
      <p:sp>
        <p:nvSpPr>
          <p:cNvPr id="5" name="عنصر نائب للمحتوى 4">
            <a:extLst>
              <a:ext uri="{FF2B5EF4-FFF2-40B4-BE49-F238E27FC236}">
                <a16:creationId xmlns:a16="http://schemas.microsoft.com/office/drawing/2014/main" id="{1ADF5E23-15D3-4EEA-A8EA-D981D5F47E04}"/>
              </a:ext>
            </a:extLst>
          </p:cNvPr>
          <p:cNvSpPr>
            <a:spLocks noGrp="1"/>
          </p:cNvSpPr>
          <p:nvPr>
            <p:ph sz="half" idx="2"/>
          </p:nvPr>
        </p:nvSpPr>
        <p:spPr>
          <a:xfrm>
            <a:off x="6846137" y="2538919"/>
            <a:ext cx="4602152" cy="3596880"/>
          </a:xfrm>
        </p:spPr>
        <p:txBody>
          <a:bodyPr vert="horz" lIns="91440" tIns="45720" rIns="91440" bIns="45720" rtlCol="0">
            <a:normAutofit/>
          </a:bodyPr>
          <a:lstStyle/>
          <a:p>
            <a:pPr algn="l" rtl="0">
              <a:lnSpc>
                <a:spcPct val="90000"/>
              </a:lnSpc>
            </a:pPr>
            <a:r>
              <a:rPr lang="en-US" sz="1700" dirty="0"/>
              <a:t>In the top-right corner of </a:t>
            </a:r>
            <a:r>
              <a:rPr lang="en-US" sz="1700" dirty="0" err="1"/>
              <a:t>Xcode</a:t>
            </a:r>
            <a:r>
              <a:rPr lang="en-US" sz="1700" dirty="0"/>
              <a:t>, you will see a big Run button, and next to that is something called a Scheme, which allows you to choose which device is targeted.</a:t>
            </a:r>
          </a:p>
          <a:p>
            <a:pPr algn="l" rtl="0">
              <a:lnSpc>
                <a:spcPct val="90000"/>
              </a:lnSpc>
            </a:pPr>
            <a:r>
              <a:rPr lang="en-US" sz="1700" dirty="0"/>
              <a:t>Click the right side of the Scheme and choose one of the iPhone simulators.</a:t>
            </a:r>
          </a:p>
          <a:p>
            <a:pPr algn="l" rtl="0">
              <a:lnSpc>
                <a:spcPct val="90000"/>
              </a:lnSpc>
            </a:pPr>
            <a:r>
              <a:rPr lang="en-US" sz="1700" dirty="0"/>
              <a:t>If you have a physical device connected to your computer, it will also show up in this list. </a:t>
            </a:r>
          </a:p>
        </p:txBody>
      </p:sp>
    </p:spTree>
    <p:extLst>
      <p:ext uri="{BB962C8B-B14F-4D97-AF65-F5344CB8AC3E}">
        <p14:creationId xmlns:p14="http://schemas.microsoft.com/office/powerpoint/2010/main" val="871834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C893C5A-FC0B-409F-9015-8BC42CE3405B}"/>
              </a:ext>
            </a:extLst>
          </p:cNvPr>
          <p:cNvSpPr>
            <a:spLocks noGrp="1"/>
          </p:cNvSpPr>
          <p:nvPr>
            <p:ph type="title"/>
          </p:nvPr>
        </p:nvSpPr>
        <p:spPr/>
        <p:txBody>
          <a:bodyPr/>
          <a:lstStyle/>
          <a:p>
            <a:pPr rtl="0"/>
            <a:r>
              <a:rPr lang="en-US" dirty="0"/>
              <a:t>Objectives </a:t>
            </a:r>
            <a:endParaRPr lang="ar-SA" dirty="0"/>
          </a:p>
        </p:txBody>
      </p:sp>
      <p:sp>
        <p:nvSpPr>
          <p:cNvPr id="3" name="عنصر نائب للمحتوى 2">
            <a:extLst>
              <a:ext uri="{FF2B5EF4-FFF2-40B4-BE49-F238E27FC236}">
                <a16:creationId xmlns:a16="http://schemas.microsoft.com/office/drawing/2014/main" id="{F4A9BCB7-FDBA-4A6C-88F2-B5821C9F5EDF}"/>
              </a:ext>
            </a:extLst>
          </p:cNvPr>
          <p:cNvSpPr>
            <a:spLocks noGrp="1"/>
          </p:cNvSpPr>
          <p:nvPr>
            <p:ph idx="1"/>
          </p:nvPr>
        </p:nvSpPr>
        <p:spPr/>
        <p:txBody>
          <a:bodyPr>
            <a:noAutofit/>
          </a:bodyPr>
          <a:lstStyle/>
          <a:p>
            <a:pPr lvl="1" algn="l" rtl="0">
              <a:lnSpc>
                <a:spcPct val="150000"/>
              </a:lnSpc>
              <a:spcBef>
                <a:spcPts val="0"/>
              </a:spcBef>
            </a:pPr>
            <a:r>
              <a:rPr lang="en-US" sz="1800" dirty="0"/>
              <a:t>Developing the iOS by Using </a:t>
            </a:r>
            <a:r>
              <a:rPr lang="en-US" sz="1800" dirty="0" err="1"/>
              <a:t>Xcode</a:t>
            </a:r>
            <a:endParaRPr lang="en-US" dirty="0">
              <a:effectLst/>
              <a:latin typeface="Times New Roman" panose="02020603050405020304" pitchFamily="18" charset="0"/>
              <a:ea typeface="Calibri" panose="020F0502020204030204" pitchFamily="34" charset="0"/>
            </a:endParaRPr>
          </a:p>
          <a:p>
            <a:pPr marL="891540" lvl="2" indent="-342900" algn="l" rtl="0">
              <a:lnSpc>
                <a:spcPct val="150000"/>
              </a:lnSpc>
              <a:spcBef>
                <a:spcPts val="0"/>
              </a:spcBef>
              <a:buFont typeface="Symbol" panose="05050102010706020507" pitchFamily="18" charset="2"/>
              <a:buChar char=""/>
            </a:pPr>
            <a:r>
              <a:rPr lang="en-US" sz="1800" dirty="0"/>
              <a:t>Creating the </a:t>
            </a:r>
            <a:r>
              <a:rPr lang="en-US" sz="1800" dirty="0" err="1"/>
              <a:t>Xcode</a:t>
            </a:r>
            <a:r>
              <a:rPr lang="en-US" sz="1800" dirty="0"/>
              <a:t> Project</a:t>
            </a:r>
          </a:p>
          <a:p>
            <a:pPr marL="891540" lvl="2" indent="-342900" algn="l" rtl="0">
              <a:lnSpc>
                <a:spcPct val="150000"/>
              </a:lnSpc>
              <a:spcBef>
                <a:spcPts val="0"/>
              </a:spcBef>
              <a:buFont typeface="Symbol" panose="05050102010706020507" pitchFamily="18" charset="2"/>
              <a:buChar char=""/>
            </a:pPr>
            <a:r>
              <a:rPr lang="en-US" sz="1800" dirty="0"/>
              <a:t>Project Settings</a:t>
            </a:r>
          </a:p>
          <a:p>
            <a:pPr marL="891540" lvl="2" indent="-342900" algn="l" rtl="0">
              <a:lnSpc>
                <a:spcPct val="150000"/>
              </a:lnSpc>
              <a:spcBef>
                <a:spcPts val="0"/>
              </a:spcBef>
              <a:buFont typeface="Symbol" panose="05050102010706020507" pitchFamily="18" charset="2"/>
              <a:buChar char=""/>
            </a:pPr>
            <a:r>
              <a:rPr lang="en-US" sz="1800" dirty="0"/>
              <a:t>Creating the User Interface</a:t>
            </a:r>
          </a:p>
          <a:p>
            <a:pPr marL="891540" lvl="2" indent="-342900" algn="l" rtl="0">
              <a:lnSpc>
                <a:spcPct val="150000"/>
              </a:lnSpc>
              <a:spcBef>
                <a:spcPts val="0"/>
              </a:spcBef>
              <a:buFont typeface="Symbol" panose="05050102010706020507" pitchFamily="18" charset="2"/>
              <a:buChar char=""/>
            </a:pPr>
            <a:r>
              <a:rPr lang="en-US" sz="1800" dirty="0"/>
              <a:t>Running the App in the Simulator</a:t>
            </a:r>
          </a:p>
          <a:p>
            <a:pPr marL="891540" lvl="2" indent="-342900" algn="l" rtl="0">
              <a:lnSpc>
                <a:spcPct val="150000"/>
              </a:lnSpc>
              <a:spcBef>
                <a:spcPts val="0"/>
              </a:spcBef>
              <a:buFont typeface="Symbol" panose="05050102010706020507" pitchFamily="18" charset="2"/>
              <a:buChar char=""/>
            </a:pPr>
            <a:r>
              <a:rPr lang="en-US" sz="1800" dirty="0"/>
              <a:t>Adding App Behavior</a:t>
            </a:r>
          </a:p>
          <a:p>
            <a:pPr marL="891540" lvl="2" indent="-342900" algn="l" rtl="0">
              <a:lnSpc>
                <a:spcPct val="150000"/>
              </a:lnSpc>
              <a:spcBef>
                <a:spcPts val="0"/>
              </a:spcBef>
              <a:buFont typeface="Symbol" panose="05050102010706020507" pitchFamily="18" charset="2"/>
              <a:buChar char=""/>
            </a:pPr>
            <a:r>
              <a:rPr lang="en-US" sz="1800" dirty="0"/>
              <a:t>Dismissing the Keyboard</a:t>
            </a:r>
          </a:p>
          <a:p>
            <a:pPr marL="891540" lvl="2" indent="-342900" algn="l" rtl="0">
              <a:lnSpc>
                <a:spcPct val="150000"/>
              </a:lnSpc>
              <a:spcBef>
                <a:spcPts val="0"/>
              </a:spcBef>
              <a:buFont typeface="Symbol" panose="05050102010706020507" pitchFamily="18" charset="2"/>
              <a:buChar char=""/>
            </a:pPr>
            <a:r>
              <a:rPr lang="en-US" sz="1800" dirty="0"/>
              <a:t>App Icons and Launch Images</a:t>
            </a:r>
          </a:p>
          <a:p>
            <a:pPr marL="891540" lvl="2" indent="-342900" algn="l" rtl="0">
              <a:lnSpc>
                <a:spcPct val="150000"/>
              </a:lnSpc>
              <a:spcBef>
                <a:spcPts val="0"/>
              </a:spcBef>
              <a:buFont typeface="Symbol" panose="05050102010706020507" pitchFamily="18" charset="2"/>
              <a:buChar char=""/>
            </a:pPr>
            <a:r>
              <a:rPr lang="en-US" sz="1800" dirty="0"/>
              <a:t>Testing iOS Apps on Physical Devices</a:t>
            </a:r>
            <a:endParaRPr lang="en-US" sz="1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299333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F24839C0-A355-474D-9304-5908965A5F96}"/>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sz="4100"/>
              <a:t>Running the App in the Simulator</a:t>
            </a:r>
          </a:p>
        </p:txBody>
      </p:sp>
      <p:sp useBgFill="1">
        <p:nvSpPr>
          <p:cNvPr id="28" name="Rectangle 27">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32" name="Rectangle 31">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7" name="عنصر نائب للمحتوى 6">
            <a:extLst>
              <a:ext uri="{FF2B5EF4-FFF2-40B4-BE49-F238E27FC236}">
                <a16:creationId xmlns:a16="http://schemas.microsoft.com/office/drawing/2014/main" id="{CAD2AD99-581C-4092-8C28-D8416BF3133D}"/>
              </a:ext>
            </a:extLst>
          </p:cNvPr>
          <p:cNvPicPr>
            <a:picLocks noGrp="1" noChangeAspect="1"/>
          </p:cNvPicPr>
          <p:nvPr>
            <p:ph sz="half" idx="1"/>
          </p:nvPr>
        </p:nvPicPr>
        <p:blipFill rotWithShape="1">
          <a:blip r:embed="rId2"/>
          <a:srcRect t="4061" r="3" b="2338"/>
          <a:stretch/>
        </p:blipFill>
        <p:spPr>
          <a:xfrm>
            <a:off x="1562461" y="913324"/>
            <a:ext cx="3212922" cy="5075816"/>
          </a:xfrm>
          <a:prstGeom prst="rect">
            <a:avLst/>
          </a:prstGeom>
        </p:spPr>
      </p:pic>
      <p:sp>
        <p:nvSpPr>
          <p:cNvPr id="5" name="عنصر نائب للمحتوى 4">
            <a:extLst>
              <a:ext uri="{FF2B5EF4-FFF2-40B4-BE49-F238E27FC236}">
                <a16:creationId xmlns:a16="http://schemas.microsoft.com/office/drawing/2014/main" id="{B6781794-107D-4125-A5D4-DEFC45E532D3}"/>
              </a:ext>
            </a:extLst>
          </p:cNvPr>
          <p:cNvSpPr>
            <a:spLocks noGrp="1"/>
          </p:cNvSpPr>
          <p:nvPr>
            <p:ph sz="half" idx="2"/>
          </p:nvPr>
        </p:nvSpPr>
        <p:spPr>
          <a:xfrm>
            <a:off x="6846137" y="2538919"/>
            <a:ext cx="4602152" cy="3596880"/>
          </a:xfrm>
        </p:spPr>
        <p:txBody>
          <a:bodyPr vert="horz" lIns="91440" tIns="45720" rIns="91440" bIns="45720" rtlCol="0">
            <a:normAutofit lnSpcReduction="10000"/>
          </a:bodyPr>
          <a:lstStyle/>
          <a:p>
            <a:pPr algn="l" rtl="0"/>
            <a:r>
              <a:rPr lang="en-US" dirty="0"/>
              <a:t>Click the Run button on the top left of the </a:t>
            </a:r>
            <a:r>
              <a:rPr lang="en-US" dirty="0" err="1"/>
              <a:t>Xcode</a:t>
            </a:r>
            <a:r>
              <a:rPr lang="en-US" dirty="0"/>
              <a:t> toolbar and wait a few seconds for the Simulator to launch with your app.</a:t>
            </a:r>
          </a:p>
          <a:p>
            <a:pPr algn="l" rtl="0"/>
            <a:r>
              <a:rPr lang="en-US" dirty="0"/>
              <a:t>You can control how the Simulator looks and behaves in the Hardware menu.</a:t>
            </a:r>
          </a:p>
          <a:p>
            <a:pPr algn="l" rtl="0"/>
            <a:r>
              <a:rPr lang="en-US" dirty="0"/>
              <a:t>If you choose a device with a high-resolution screen, it may not fit on your computer screen comfortably. In that case, you can go to Window &gt; Scale and choose a zoom level.</a:t>
            </a:r>
          </a:p>
        </p:txBody>
      </p:sp>
    </p:spTree>
    <p:extLst>
      <p:ext uri="{BB962C8B-B14F-4D97-AF65-F5344CB8AC3E}">
        <p14:creationId xmlns:p14="http://schemas.microsoft.com/office/powerpoint/2010/main" val="2405839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083771AC-BABB-463E-B486-C1216F044598}"/>
              </a:ext>
            </a:extLst>
          </p:cNvPr>
          <p:cNvSpPr>
            <a:spLocks noGrp="1"/>
          </p:cNvSpPr>
          <p:nvPr>
            <p:ph type="title"/>
          </p:nvPr>
        </p:nvSpPr>
        <p:spPr>
          <a:xfrm>
            <a:off x="707830" y="727823"/>
            <a:ext cx="3329150" cy="5402353"/>
          </a:xfrm>
        </p:spPr>
        <p:txBody>
          <a:bodyPr vert="horz" lIns="91440" tIns="45720" rIns="91440" bIns="45720" rtlCol="0" anchor="ctr">
            <a:normAutofit/>
          </a:bodyPr>
          <a:lstStyle/>
          <a:p>
            <a:pPr rtl="0"/>
            <a:r>
              <a:rPr lang="en-US" dirty="0"/>
              <a:t>Adding App Behavior</a:t>
            </a:r>
          </a:p>
        </p:txBody>
      </p:sp>
      <p:sp>
        <p:nvSpPr>
          <p:cNvPr id="4" name="عنصر نائب للمحتوى 3">
            <a:extLst>
              <a:ext uri="{FF2B5EF4-FFF2-40B4-BE49-F238E27FC236}">
                <a16:creationId xmlns:a16="http://schemas.microsoft.com/office/drawing/2014/main" id="{0662FC09-43BE-4EA6-941F-BA7777766076}"/>
              </a:ext>
            </a:extLst>
          </p:cNvPr>
          <p:cNvSpPr>
            <a:spLocks noGrp="1"/>
          </p:cNvSpPr>
          <p:nvPr>
            <p:ph sz="half" idx="2"/>
          </p:nvPr>
        </p:nvSpPr>
        <p:spPr>
          <a:xfrm>
            <a:off x="4521614" y="727823"/>
            <a:ext cx="6927842" cy="4309520"/>
          </a:xfrm>
        </p:spPr>
        <p:txBody>
          <a:bodyPr vert="horz" lIns="91440" tIns="45720" rIns="91440" bIns="45720" rtlCol="0">
            <a:noAutofit/>
          </a:bodyPr>
          <a:lstStyle/>
          <a:p>
            <a:pPr algn="l" rtl="0">
              <a:lnSpc>
                <a:spcPct val="90000"/>
              </a:lnSpc>
            </a:pPr>
            <a:r>
              <a:rPr lang="en-US" sz="1700" dirty="0"/>
              <a:t>Adding app behavior means add some action to the app.</a:t>
            </a:r>
          </a:p>
          <a:p>
            <a:pPr algn="l" rtl="0">
              <a:lnSpc>
                <a:spcPct val="90000"/>
              </a:lnSpc>
            </a:pPr>
            <a:r>
              <a:rPr lang="en-US" sz="1700" dirty="0"/>
              <a:t>The action is the name entered and say Hello to the user by name.</a:t>
            </a:r>
          </a:p>
          <a:p>
            <a:pPr marL="0" indent="0" algn="l" rtl="0">
              <a:lnSpc>
                <a:spcPct val="90000"/>
              </a:lnSpc>
              <a:buNone/>
            </a:pPr>
            <a:r>
              <a:rPr lang="en-US" sz="1700" dirty="0"/>
              <a:t>1. Return to </a:t>
            </a:r>
            <a:r>
              <a:rPr lang="en-US" sz="1700" dirty="0" err="1"/>
              <a:t>Xcode</a:t>
            </a:r>
            <a:r>
              <a:rPr lang="en-US" sz="1700" dirty="0"/>
              <a:t> and click </a:t>
            </a:r>
            <a:r>
              <a:rPr lang="en-US" sz="1700" b="1" dirty="0"/>
              <a:t>Stop</a:t>
            </a:r>
            <a:r>
              <a:rPr lang="en-US" sz="1700" dirty="0"/>
              <a:t> to quit the simulator. Then make sure </a:t>
            </a:r>
            <a:r>
              <a:rPr lang="en-US" sz="1700" b="1" dirty="0" err="1"/>
              <a:t>Main.storyboard</a:t>
            </a:r>
            <a:r>
              <a:rPr lang="en-US" sz="1700" b="1" dirty="0"/>
              <a:t> </a:t>
            </a:r>
            <a:r>
              <a:rPr lang="en-US" sz="1700" dirty="0"/>
              <a:t>is open in the editor.</a:t>
            </a:r>
          </a:p>
          <a:p>
            <a:pPr marL="0" indent="0" algn="l" rtl="0">
              <a:lnSpc>
                <a:spcPct val="90000"/>
              </a:lnSpc>
              <a:buNone/>
            </a:pPr>
            <a:r>
              <a:rPr lang="en-US" sz="1700" dirty="0"/>
              <a:t>2. Click the </a:t>
            </a:r>
            <a:r>
              <a:rPr lang="en-US" sz="1700" b="1" dirty="0"/>
              <a:t>Show Assistant Editor </a:t>
            </a:r>
            <a:r>
              <a:rPr lang="en-US" sz="1700" dirty="0"/>
              <a:t>button in the top-right corner of the </a:t>
            </a:r>
            <a:r>
              <a:rPr lang="en-US" sz="1700" dirty="0" err="1"/>
              <a:t>Xcode</a:t>
            </a:r>
            <a:r>
              <a:rPr lang="en-US" sz="1700" dirty="0"/>
              <a:t> window. (It’s the second button from the left)</a:t>
            </a:r>
          </a:p>
          <a:p>
            <a:pPr algn="l" rtl="0">
              <a:lnSpc>
                <a:spcPct val="90000"/>
              </a:lnSpc>
            </a:pPr>
            <a:r>
              <a:rPr lang="en-US" sz="1700" dirty="0" err="1"/>
              <a:t>ViewController.swift</a:t>
            </a:r>
            <a:r>
              <a:rPr lang="en-US" sz="1700" dirty="0"/>
              <a:t>. This opens an extra editor that by default contains the file that best matches what is displayed in the main window.</a:t>
            </a:r>
          </a:p>
          <a:p>
            <a:pPr algn="l" rtl="0">
              <a:lnSpc>
                <a:spcPct val="90000"/>
              </a:lnSpc>
            </a:pPr>
            <a:r>
              <a:rPr lang="en-US" sz="1700" dirty="0"/>
              <a:t>For the storyboard, that should be the corresponding </a:t>
            </a:r>
          </a:p>
          <a:p>
            <a:pPr algn="l" rtl="0">
              <a:lnSpc>
                <a:spcPct val="90000"/>
              </a:lnSpc>
            </a:pPr>
            <a:r>
              <a:rPr lang="en-US" sz="1700" dirty="0"/>
              <a:t>If this file isn’t showing up in the Assistant, click the Related Items icon at the top left of the editor (it’s the one with four small squares).</a:t>
            </a:r>
          </a:p>
        </p:txBody>
      </p:sp>
      <p:pic>
        <p:nvPicPr>
          <p:cNvPr id="7" name="عنصر نائب للمحتوى 6">
            <a:extLst>
              <a:ext uri="{FF2B5EF4-FFF2-40B4-BE49-F238E27FC236}">
                <a16:creationId xmlns:a16="http://schemas.microsoft.com/office/drawing/2014/main" id="{D16CC8EE-1749-467F-9B79-DB3B16D8E083}"/>
              </a:ext>
            </a:extLst>
          </p:cNvPr>
          <p:cNvPicPr>
            <a:picLocks noGrp="1" noChangeAspect="1"/>
          </p:cNvPicPr>
          <p:nvPr>
            <p:ph sz="half" idx="1"/>
          </p:nvPr>
        </p:nvPicPr>
        <p:blipFill>
          <a:blip r:embed="rId2"/>
          <a:stretch>
            <a:fillRect/>
          </a:stretch>
        </p:blipFill>
        <p:spPr>
          <a:xfrm>
            <a:off x="4545725" y="5123068"/>
            <a:ext cx="6938445" cy="1179534"/>
          </a:xfrm>
          <a:prstGeom prst="rect">
            <a:avLst/>
          </a:prstGeom>
          <a:ln w="3175"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7231545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083771AC-BABB-463E-B486-C1216F044598}"/>
              </a:ext>
            </a:extLst>
          </p:cNvPr>
          <p:cNvSpPr>
            <a:spLocks noGrp="1"/>
          </p:cNvSpPr>
          <p:nvPr>
            <p:ph type="title"/>
          </p:nvPr>
        </p:nvSpPr>
        <p:spPr>
          <a:xfrm>
            <a:off x="707830" y="727823"/>
            <a:ext cx="3329150" cy="5402353"/>
          </a:xfrm>
        </p:spPr>
        <p:txBody>
          <a:bodyPr vert="horz" lIns="91440" tIns="45720" rIns="91440" bIns="45720" rtlCol="0" anchor="ctr">
            <a:normAutofit/>
          </a:bodyPr>
          <a:lstStyle/>
          <a:p>
            <a:pPr rtl="0"/>
            <a:r>
              <a:rPr lang="en-US"/>
              <a:t>Adding App Behavior</a:t>
            </a:r>
          </a:p>
        </p:txBody>
      </p:sp>
      <p:sp>
        <p:nvSpPr>
          <p:cNvPr id="8" name="عنصر نائب للمحتوى 7">
            <a:extLst>
              <a:ext uri="{FF2B5EF4-FFF2-40B4-BE49-F238E27FC236}">
                <a16:creationId xmlns:a16="http://schemas.microsoft.com/office/drawing/2014/main" id="{ED6156FC-95F1-44F5-A796-5F8C26827F23}"/>
              </a:ext>
            </a:extLst>
          </p:cNvPr>
          <p:cNvSpPr>
            <a:spLocks noGrp="1"/>
          </p:cNvSpPr>
          <p:nvPr>
            <p:ph sz="half" idx="2"/>
          </p:nvPr>
        </p:nvSpPr>
        <p:spPr>
          <a:xfrm>
            <a:off x="4521614" y="727823"/>
            <a:ext cx="6927842" cy="3649624"/>
          </a:xfrm>
        </p:spPr>
        <p:txBody>
          <a:bodyPr vert="horz" lIns="91440" tIns="45720" rIns="91440" bIns="45720" rtlCol="0">
            <a:normAutofit/>
          </a:bodyPr>
          <a:lstStyle/>
          <a:p>
            <a:pPr marL="0" indent="0" algn="l" rtl="0">
              <a:buNone/>
            </a:pPr>
            <a:r>
              <a:rPr lang="en-US" dirty="0"/>
              <a:t>3. Create outlets for user interface elements that we want to be able to access from the code. </a:t>
            </a:r>
          </a:p>
          <a:p>
            <a:pPr algn="l" rtl="0"/>
            <a:r>
              <a:rPr lang="en-US" dirty="0"/>
              <a:t>To create the outlets, control-drag from the </a:t>
            </a:r>
            <a:r>
              <a:rPr lang="en-US" b="1" dirty="0"/>
              <a:t>text field </a:t>
            </a:r>
            <a:r>
              <a:rPr lang="en-US" dirty="0"/>
              <a:t>to the view controller below the class line.</a:t>
            </a:r>
          </a:p>
          <a:p>
            <a:pPr marL="0" indent="0" algn="l" rtl="0">
              <a:lnSpc>
                <a:spcPct val="90000"/>
              </a:lnSpc>
              <a:buNone/>
            </a:pPr>
            <a:r>
              <a:rPr lang="en-US" dirty="0"/>
              <a:t>4. Enter </a:t>
            </a:r>
            <a:r>
              <a:rPr lang="en-US" b="1" dirty="0" err="1"/>
              <a:t>txtName</a:t>
            </a:r>
            <a:r>
              <a:rPr lang="en-US" dirty="0"/>
              <a:t> in the Name field and click </a:t>
            </a:r>
            <a:r>
              <a:rPr lang="en-US" b="1" dirty="0"/>
              <a:t>Connect</a:t>
            </a:r>
            <a:r>
              <a:rPr lang="en-US" dirty="0"/>
              <a:t>.</a:t>
            </a:r>
          </a:p>
          <a:p>
            <a:pPr marL="0" indent="0" algn="l" rtl="0">
              <a:lnSpc>
                <a:spcPct val="90000"/>
              </a:lnSpc>
              <a:buNone/>
            </a:pPr>
            <a:r>
              <a:rPr lang="en-US" dirty="0"/>
              <a:t>You should now have this line of code in </a:t>
            </a:r>
            <a:r>
              <a:rPr lang="en-US" dirty="0" err="1"/>
              <a:t>ViewController</a:t>
            </a:r>
            <a:r>
              <a:rPr lang="en-US" dirty="0"/>
              <a:t>:                      @IBOutlet weak var </a:t>
            </a:r>
            <a:r>
              <a:rPr lang="en-US" dirty="0" err="1"/>
              <a:t>txtName</a:t>
            </a:r>
            <a:r>
              <a:rPr lang="en-US" dirty="0"/>
              <a:t>: </a:t>
            </a:r>
            <a:r>
              <a:rPr lang="en-US" dirty="0" err="1"/>
              <a:t>UITextField</a:t>
            </a:r>
            <a:endParaRPr lang="en-US" dirty="0"/>
          </a:p>
          <a:p>
            <a:pPr algn="l" rtl="0"/>
            <a:endParaRPr lang="en-US" dirty="0"/>
          </a:p>
        </p:txBody>
      </p:sp>
      <p:pic>
        <p:nvPicPr>
          <p:cNvPr id="10" name="عنصر نائب للمحتوى 9">
            <a:extLst>
              <a:ext uri="{FF2B5EF4-FFF2-40B4-BE49-F238E27FC236}">
                <a16:creationId xmlns:a16="http://schemas.microsoft.com/office/drawing/2014/main" id="{7ED96785-0AA0-466B-8F61-A34B131AA01E}"/>
              </a:ext>
            </a:extLst>
          </p:cNvPr>
          <p:cNvPicPr>
            <a:picLocks noGrp="1" noChangeAspect="1"/>
          </p:cNvPicPr>
          <p:nvPr>
            <p:ph sz="half" idx="1"/>
          </p:nvPr>
        </p:nvPicPr>
        <p:blipFill>
          <a:blip r:embed="rId2"/>
          <a:stretch>
            <a:fillRect/>
          </a:stretch>
        </p:blipFill>
        <p:spPr>
          <a:xfrm>
            <a:off x="4756331" y="3141888"/>
            <a:ext cx="5843080" cy="2988288"/>
          </a:xfrm>
          <a:prstGeom prst="rect">
            <a:avLst/>
          </a:prstGeom>
          <a:ln w="12700">
            <a:solidFill>
              <a:schemeClr val="tx1"/>
            </a:solidFill>
          </a:ln>
        </p:spPr>
      </p:pic>
    </p:spTree>
    <p:extLst>
      <p:ext uri="{BB962C8B-B14F-4D97-AF65-F5344CB8AC3E}">
        <p14:creationId xmlns:p14="http://schemas.microsoft.com/office/powerpoint/2010/main" val="2469692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083771AC-BABB-463E-B486-C1216F044598}"/>
              </a:ext>
            </a:extLst>
          </p:cNvPr>
          <p:cNvSpPr>
            <a:spLocks noGrp="1"/>
          </p:cNvSpPr>
          <p:nvPr>
            <p:ph type="title"/>
          </p:nvPr>
        </p:nvSpPr>
        <p:spPr>
          <a:xfrm>
            <a:off x="707830" y="727823"/>
            <a:ext cx="3329150" cy="5402353"/>
          </a:xfrm>
        </p:spPr>
        <p:txBody>
          <a:bodyPr vert="horz" lIns="91440" tIns="45720" rIns="91440" bIns="45720" rtlCol="0" anchor="ctr">
            <a:normAutofit/>
          </a:bodyPr>
          <a:lstStyle/>
          <a:p>
            <a:pPr rtl="0"/>
            <a:r>
              <a:rPr lang="en-US" dirty="0"/>
              <a:t>Adding App Behavior</a:t>
            </a:r>
          </a:p>
        </p:txBody>
      </p:sp>
      <p:sp>
        <p:nvSpPr>
          <p:cNvPr id="5" name="عنصر نائب للمحتوى 4">
            <a:extLst>
              <a:ext uri="{FF2B5EF4-FFF2-40B4-BE49-F238E27FC236}">
                <a16:creationId xmlns:a16="http://schemas.microsoft.com/office/drawing/2014/main" id="{4AB1A1AB-7020-45F0-879B-4ED800A882F3}"/>
              </a:ext>
            </a:extLst>
          </p:cNvPr>
          <p:cNvSpPr>
            <a:spLocks noGrp="1"/>
          </p:cNvSpPr>
          <p:nvPr>
            <p:ph sz="half" idx="2"/>
          </p:nvPr>
        </p:nvSpPr>
        <p:spPr>
          <a:xfrm>
            <a:off x="4521614" y="727823"/>
            <a:ext cx="6927842" cy="2215402"/>
          </a:xfrm>
        </p:spPr>
        <p:txBody>
          <a:bodyPr vert="horz" lIns="91440" tIns="45720" rIns="91440" bIns="45720" rtlCol="0">
            <a:normAutofit/>
          </a:bodyPr>
          <a:lstStyle/>
          <a:p>
            <a:pPr marL="0" indent="0" algn="l" rtl="0">
              <a:lnSpc>
                <a:spcPct val="90000"/>
              </a:lnSpc>
              <a:buNone/>
            </a:pPr>
            <a:endParaRPr lang="en-US" dirty="0"/>
          </a:p>
          <a:p>
            <a:pPr marL="0" indent="0" algn="l" rtl="0">
              <a:lnSpc>
                <a:spcPct val="90000"/>
              </a:lnSpc>
              <a:buNone/>
            </a:pPr>
            <a:endParaRPr lang="en-US" dirty="0"/>
          </a:p>
          <a:p>
            <a:pPr marL="0" indent="0" algn="l" rtl="0">
              <a:lnSpc>
                <a:spcPct val="90000"/>
              </a:lnSpc>
              <a:buNone/>
            </a:pPr>
            <a:r>
              <a:rPr lang="en-US" dirty="0"/>
              <a:t>5. Do the same for the bottom label, naming it </a:t>
            </a:r>
            <a:r>
              <a:rPr lang="en-US" b="1" dirty="0" err="1"/>
              <a:t>lblOutput</a:t>
            </a:r>
            <a:r>
              <a:rPr lang="en-US" dirty="0"/>
              <a:t>. </a:t>
            </a:r>
          </a:p>
          <a:p>
            <a:pPr marL="0" indent="0" algn="l" rtl="0">
              <a:lnSpc>
                <a:spcPct val="90000"/>
              </a:lnSpc>
              <a:buNone/>
            </a:pPr>
            <a:r>
              <a:rPr lang="en-US" dirty="0"/>
              <a:t>You can control-drag from the sidebar to create this outlet.</a:t>
            </a:r>
          </a:p>
        </p:txBody>
      </p:sp>
      <p:pic>
        <p:nvPicPr>
          <p:cNvPr id="7" name="عنصر نائب للمحتوى 6" descr="صورة تحتوي على نص&#10;&#10;تم إنشاء الوصف تلقائياً">
            <a:extLst>
              <a:ext uri="{FF2B5EF4-FFF2-40B4-BE49-F238E27FC236}">
                <a16:creationId xmlns:a16="http://schemas.microsoft.com/office/drawing/2014/main" id="{12E42BDA-1085-46BC-9BE7-47A9FA88FE8E}"/>
              </a:ext>
            </a:extLst>
          </p:cNvPr>
          <p:cNvPicPr>
            <a:picLocks noGrp="1" noChangeAspect="1"/>
          </p:cNvPicPr>
          <p:nvPr>
            <p:ph sz="half" idx="1"/>
          </p:nvPr>
        </p:nvPicPr>
        <p:blipFill>
          <a:blip r:embed="rId2"/>
          <a:stretch>
            <a:fillRect/>
          </a:stretch>
        </p:blipFill>
        <p:spPr>
          <a:xfrm>
            <a:off x="5461326" y="2943225"/>
            <a:ext cx="5048418" cy="2701176"/>
          </a:xfrm>
          <a:prstGeom prst="rect">
            <a:avLst/>
          </a:prstGeom>
        </p:spPr>
      </p:pic>
    </p:spTree>
    <p:extLst>
      <p:ext uri="{BB962C8B-B14F-4D97-AF65-F5344CB8AC3E}">
        <p14:creationId xmlns:p14="http://schemas.microsoft.com/office/powerpoint/2010/main" val="3121881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083771AC-BABB-463E-B486-C1216F044598}"/>
              </a:ext>
            </a:extLst>
          </p:cNvPr>
          <p:cNvSpPr>
            <a:spLocks noGrp="1"/>
          </p:cNvSpPr>
          <p:nvPr>
            <p:ph type="title"/>
          </p:nvPr>
        </p:nvSpPr>
        <p:spPr>
          <a:xfrm>
            <a:off x="707830" y="727823"/>
            <a:ext cx="3329150" cy="5402353"/>
          </a:xfrm>
        </p:spPr>
        <p:txBody>
          <a:bodyPr vert="horz" lIns="91440" tIns="45720" rIns="91440" bIns="45720" rtlCol="0" anchor="ctr">
            <a:normAutofit/>
          </a:bodyPr>
          <a:lstStyle/>
          <a:p>
            <a:pPr rtl="0"/>
            <a:r>
              <a:rPr lang="en-US"/>
              <a:t>Adding App Behavior</a:t>
            </a:r>
          </a:p>
        </p:txBody>
      </p:sp>
      <p:sp>
        <p:nvSpPr>
          <p:cNvPr id="5" name="عنصر نائب للمحتوى 4">
            <a:extLst>
              <a:ext uri="{FF2B5EF4-FFF2-40B4-BE49-F238E27FC236}">
                <a16:creationId xmlns:a16="http://schemas.microsoft.com/office/drawing/2014/main" id="{4AB1A1AB-7020-45F0-879B-4ED800A882F3}"/>
              </a:ext>
            </a:extLst>
          </p:cNvPr>
          <p:cNvSpPr>
            <a:spLocks noGrp="1"/>
          </p:cNvSpPr>
          <p:nvPr>
            <p:ph sz="half" idx="2"/>
          </p:nvPr>
        </p:nvSpPr>
        <p:spPr>
          <a:xfrm>
            <a:off x="4521614" y="727823"/>
            <a:ext cx="6927842" cy="3824722"/>
          </a:xfrm>
        </p:spPr>
        <p:txBody>
          <a:bodyPr vert="horz" lIns="91440" tIns="45720" rIns="91440" bIns="45720" rtlCol="0">
            <a:normAutofit/>
          </a:bodyPr>
          <a:lstStyle/>
          <a:p>
            <a:pPr marL="0" indent="0" algn="l" rtl="0">
              <a:lnSpc>
                <a:spcPct val="90000"/>
              </a:lnSpc>
              <a:buNone/>
            </a:pPr>
            <a:r>
              <a:rPr lang="en-US" dirty="0"/>
              <a:t>6. Add the code for the </a:t>
            </a:r>
            <a:r>
              <a:rPr lang="en-US" b="1" dirty="0"/>
              <a:t>button</a:t>
            </a:r>
            <a:r>
              <a:rPr lang="en-US" dirty="0"/>
              <a:t>.</a:t>
            </a:r>
          </a:p>
          <a:p>
            <a:pPr algn="l" rtl="0">
              <a:lnSpc>
                <a:spcPct val="90000"/>
              </a:lnSpc>
            </a:pPr>
            <a:r>
              <a:rPr lang="en-US" dirty="0"/>
              <a:t>The first step is the same: control-drag from the button to the view controller below the properties for the text fields and label, in the top drop-down choose </a:t>
            </a:r>
            <a:r>
              <a:rPr lang="en-US" b="1" dirty="0"/>
              <a:t>Action</a:t>
            </a:r>
            <a:r>
              <a:rPr lang="en-US" dirty="0"/>
              <a:t> instead of Outlet</a:t>
            </a:r>
          </a:p>
          <a:p>
            <a:pPr algn="l" rtl="0">
              <a:lnSpc>
                <a:spcPct val="90000"/>
              </a:lnSpc>
            </a:pPr>
            <a:r>
              <a:rPr lang="en-US" dirty="0"/>
              <a:t>Give it the name </a:t>
            </a:r>
            <a:r>
              <a:rPr lang="en-US" b="1" dirty="0" err="1"/>
              <a:t>showOutput</a:t>
            </a:r>
            <a:r>
              <a:rPr lang="en-US" dirty="0"/>
              <a:t>. For the Event, we will use the default </a:t>
            </a:r>
            <a:r>
              <a:rPr lang="en-US" b="1" dirty="0"/>
              <a:t>Touch Up Inside.</a:t>
            </a:r>
          </a:p>
          <a:p>
            <a:pPr algn="l" rtl="0">
              <a:lnSpc>
                <a:spcPct val="90000"/>
              </a:lnSpc>
            </a:pPr>
            <a:r>
              <a:rPr lang="en-US" b="1" dirty="0">
                <a:solidFill>
                  <a:schemeClr val="accent2"/>
                </a:solidFill>
              </a:rPr>
              <a:t>Touch Up Inside </a:t>
            </a:r>
            <a:r>
              <a:rPr lang="en-US" dirty="0">
                <a:solidFill>
                  <a:schemeClr val="accent2"/>
                </a:solidFill>
              </a:rPr>
              <a:t>means that the button responds to events where users touched the button and then released their fingers while still inside the button.</a:t>
            </a:r>
          </a:p>
          <a:p>
            <a:pPr algn="l" rtl="0">
              <a:lnSpc>
                <a:spcPct val="90000"/>
              </a:lnSpc>
            </a:pPr>
            <a:r>
              <a:rPr lang="en-US" dirty="0"/>
              <a:t>The Arguments is </a:t>
            </a:r>
            <a:r>
              <a:rPr lang="en-US" b="1" dirty="0"/>
              <a:t>Sender</a:t>
            </a:r>
            <a:r>
              <a:rPr lang="en-US" dirty="0"/>
              <a:t>.</a:t>
            </a:r>
          </a:p>
          <a:p>
            <a:pPr algn="l" rtl="0">
              <a:lnSpc>
                <a:spcPct val="90000"/>
              </a:lnSpc>
            </a:pPr>
            <a:r>
              <a:rPr lang="en-US" dirty="0"/>
              <a:t>Click Connect.</a:t>
            </a:r>
          </a:p>
        </p:txBody>
      </p:sp>
      <p:pic>
        <p:nvPicPr>
          <p:cNvPr id="7" name="عنصر نائب للمحتوى 6" descr="صورة تحتوي على نص&#10;&#10;تم إنشاء الوصف تلقائياً">
            <a:extLst>
              <a:ext uri="{FF2B5EF4-FFF2-40B4-BE49-F238E27FC236}">
                <a16:creationId xmlns:a16="http://schemas.microsoft.com/office/drawing/2014/main" id="{12E42BDA-1085-46BC-9BE7-47A9FA88FE8E}"/>
              </a:ext>
            </a:extLst>
          </p:cNvPr>
          <p:cNvPicPr>
            <a:picLocks noGrp="1" noChangeAspect="1"/>
          </p:cNvPicPr>
          <p:nvPr>
            <p:ph sz="half" idx="1"/>
          </p:nvPr>
        </p:nvPicPr>
        <p:blipFill>
          <a:blip r:embed="rId2"/>
          <a:stretch>
            <a:fillRect/>
          </a:stretch>
        </p:blipFill>
        <p:spPr>
          <a:xfrm>
            <a:off x="5466626" y="4552545"/>
            <a:ext cx="5048418" cy="1577631"/>
          </a:xfrm>
          <a:prstGeom prst="rect">
            <a:avLst/>
          </a:prstGeom>
        </p:spPr>
      </p:pic>
    </p:spTree>
    <p:extLst>
      <p:ext uri="{BB962C8B-B14F-4D97-AF65-F5344CB8AC3E}">
        <p14:creationId xmlns:p14="http://schemas.microsoft.com/office/powerpoint/2010/main" val="42483562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083771AC-BABB-463E-B486-C1216F044598}"/>
              </a:ext>
            </a:extLst>
          </p:cNvPr>
          <p:cNvSpPr>
            <a:spLocks noGrp="1"/>
          </p:cNvSpPr>
          <p:nvPr>
            <p:ph type="title"/>
          </p:nvPr>
        </p:nvSpPr>
        <p:spPr>
          <a:xfrm>
            <a:off x="707830" y="727823"/>
            <a:ext cx="3329150" cy="5402353"/>
          </a:xfrm>
        </p:spPr>
        <p:txBody>
          <a:bodyPr vert="horz" lIns="91440" tIns="45720" rIns="91440" bIns="45720" rtlCol="0" anchor="ctr">
            <a:normAutofit/>
          </a:bodyPr>
          <a:lstStyle/>
          <a:p>
            <a:pPr rtl="0"/>
            <a:r>
              <a:rPr lang="en-US"/>
              <a:t>Adding App Behavior</a:t>
            </a:r>
          </a:p>
        </p:txBody>
      </p:sp>
      <p:sp>
        <p:nvSpPr>
          <p:cNvPr id="8" name="عنصر نائب للمحتوى 7">
            <a:extLst>
              <a:ext uri="{FF2B5EF4-FFF2-40B4-BE49-F238E27FC236}">
                <a16:creationId xmlns:a16="http://schemas.microsoft.com/office/drawing/2014/main" id="{ED6156FC-95F1-44F5-A796-5F8C26827F23}"/>
              </a:ext>
            </a:extLst>
          </p:cNvPr>
          <p:cNvSpPr>
            <a:spLocks noGrp="1"/>
          </p:cNvSpPr>
          <p:nvPr>
            <p:ph sz="half" idx="2"/>
          </p:nvPr>
        </p:nvSpPr>
        <p:spPr>
          <a:xfrm>
            <a:off x="4521614" y="727822"/>
            <a:ext cx="6927842" cy="5032897"/>
          </a:xfrm>
        </p:spPr>
        <p:txBody>
          <a:bodyPr vert="horz" lIns="91440" tIns="45720" rIns="91440" bIns="45720" rtlCol="0">
            <a:normAutofit/>
          </a:bodyPr>
          <a:lstStyle/>
          <a:p>
            <a:pPr algn="l" rtl="0"/>
            <a:r>
              <a:rPr lang="en-US" dirty="0"/>
              <a:t>7. You will now have a method called </a:t>
            </a:r>
            <a:r>
              <a:rPr lang="en-US" dirty="0" err="1"/>
              <a:t>showOutput</a:t>
            </a:r>
            <a:r>
              <a:rPr lang="en-US" dirty="0"/>
              <a:t>. Between the curly braces of this method, enter the code</a:t>
            </a:r>
          </a:p>
          <a:p>
            <a:pPr algn="l" rtl="0"/>
            <a:endParaRPr lang="en-US" dirty="0"/>
          </a:p>
          <a:p>
            <a:pPr algn="l" rtl="0"/>
            <a:endParaRPr lang="en-US" dirty="0"/>
          </a:p>
          <a:p>
            <a:pPr algn="l" rtl="0"/>
            <a:endParaRPr lang="en-US" dirty="0"/>
          </a:p>
          <a:p>
            <a:pPr algn="l" rtl="0"/>
            <a:endParaRPr lang="en-US" dirty="0"/>
          </a:p>
          <a:p>
            <a:pPr marL="0" indent="0" algn="l" rtl="0">
              <a:buNone/>
            </a:pPr>
            <a:endParaRPr lang="en-US" dirty="0"/>
          </a:p>
          <a:p>
            <a:pPr algn="l" rtl="0"/>
            <a:endParaRPr lang="en-US" dirty="0"/>
          </a:p>
          <a:p>
            <a:pPr algn="l" rtl="0"/>
            <a:r>
              <a:rPr lang="en-US" dirty="0"/>
              <a:t>8. Run the app and test it by entering different names and touching the Tap Here! button.</a:t>
            </a:r>
          </a:p>
        </p:txBody>
      </p:sp>
      <p:pic>
        <p:nvPicPr>
          <p:cNvPr id="6" name="عنصر نائب للمحتوى 5" descr="صورة تحتوي على نص&#10;&#10;تم إنشاء الوصف تلقائياً">
            <a:extLst>
              <a:ext uri="{FF2B5EF4-FFF2-40B4-BE49-F238E27FC236}">
                <a16:creationId xmlns:a16="http://schemas.microsoft.com/office/drawing/2014/main" id="{A90D8401-7828-4FF6-B02A-456D2595F219}"/>
              </a:ext>
            </a:extLst>
          </p:cNvPr>
          <p:cNvPicPr>
            <a:picLocks noGrp="1" noChangeAspect="1"/>
          </p:cNvPicPr>
          <p:nvPr>
            <p:ph sz="half" idx="1"/>
          </p:nvPr>
        </p:nvPicPr>
        <p:blipFill>
          <a:blip r:embed="rId2"/>
          <a:stretch>
            <a:fillRect/>
          </a:stretch>
        </p:blipFill>
        <p:spPr>
          <a:xfrm>
            <a:off x="4845169" y="1763819"/>
            <a:ext cx="6067812" cy="1577631"/>
          </a:xfrm>
          <a:prstGeom prst="rect">
            <a:avLst/>
          </a:prstGeom>
        </p:spPr>
      </p:pic>
    </p:spTree>
    <p:extLst>
      <p:ext uri="{BB962C8B-B14F-4D97-AF65-F5344CB8AC3E}">
        <p14:creationId xmlns:p14="http://schemas.microsoft.com/office/powerpoint/2010/main" val="17245865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3B699E0-F132-4675-B54F-E11201A349F7}"/>
              </a:ext>
            </a:extLst>
          </p:cNvPr>
          <p:cNvSpPr>
            <a:spLocks noGrp="1"/>
          </p:cNvSpPr>
          <p:nvPr>
            <p:ph type="title"/>
          </p:nvPr>
        </p:nvSpPr>
        <p:spPr>
          <a:xfrm>
            <a:off x="707830" y="727823"/>
            <a:ext cx="3329150" cy="5402353"/>
          </a:xfrm>
        </p:spPr>
        <p:txBody>
          <a:bodyPr>
            <a:normAutofit/>
          </a:bodyPr>
          <a:lstStyle/>
          <a:p>
            <a:pPr algn="ctr"/>
            <a:r>
              <a:rPr lang="en-US" dirty="0">
                <a:effectLst/>
                <a:latin typeface="Times New Roman" panose="02020603050405020304" pitchFamily="18" charset="0"/>
                <a:ea typeface="Calibri" panose="020F0502020204030204" pitchFamily="34" charset="0"/>
                <a:cs typeface="Times New Roman" panose="02020603050405020304" pitchFamily="18" charset="0"/>
              </a:rPr>
              <a:t>Dismissing the Keyboard</a:t>
            </a:r>
            <a:endParaRPr lang="ar-SA" dirty="0"/>
          </a:p>
        </p:txBody>
      </p:sp>
      <p:sp>
        <p:nvSpPr>
          <p:cNvPr id="3" name="عنصر نائب للمحتوى 2">
            <a:extLst>
              <a:ext uri="{FF2B5EF4-FFF2-40B4-BE49-F238E27FC236}">
                <a16:creationId xmlns:a16="http://schemas.microsoft.com/office/drawing/2014/main" id="{4D188FB1-E1E6-4B32-BAEC-E6CFF4ECA0D5}"/>
              </a:ext>
            </a:extLst>
          </p:cNvPr>
          <p:cNvSpPr>
            <a:spLocks noGrp="1"/>
          </p:cNvSpPr>
          <p:nvPr>
            <p:ph idx="1"/>
          </p:nvPr>
        </p:nvSpPr>
        <p:spPr>
          <a:xfrm>
            <a:off x="4521614" y="727822"/>
            <a:ext cx="6927842" cy="5402353"/>
          </a:xfrm>
        </p:spPr>
        <p:txBody>
          <a:bodyPr>
            <a:normAutofit/>
          </a:bodyPr>
          <a:lstStyle/>
          <a:p>
            <a:pPr algn="l" rtl="0"/>
            <a:r>
              <a:rPr lang="en-US" dirty="0"/>
              <a:t>To get the keyboard to disappear, you have to add a little code to the program.</a:t>
            </a:r>
          </a:p>
          <a:p>
            <a:pPr algn="l" rtl="0"/>
            <a:r>
              <a:rPr lang="en-US" dirty="0"/>
              <a:t>The code to add to </a:t>
            </a:r>
            <a:r>
              <a:rPr lang="en-US" dirty="0" err="1"/>
              <a:t>viewDidLoad</a:t>
            </a:r>
            <a:r>
              <a:rPr lang="en-US" dirty="0"/>
              <a:t> in </a:t>
            </a:r>
            <a:r>
              <a:rPr lang="en-US" b="1" dirty="0" err="1"/>
              <a:t>ViewController.swift</a:t>
            </a:r>
            <a:r>
              <a:rPr lang="en-US" b="1" dirty="0"/>
              <a:t> </a:t>
            </a:r>
            <a:r>
              <a:rPr lang="en-US" dirty="0"/>
              <a:t>and a new method called </a:t>
            </a:r>
            <a:r>
              <a:rPr lang="en-US" dirty="0" err="1"/>
              <a:t>dismissKeyboard</a:t>
            </a:r>
            <a:r>
              <a:rPr lang="en-US" dirty="0"/>
              <a:t>.</a:t>
            </a:r>
          </a:p>
          <a:p>
            <a:pPr algn="l" rtl="0"/>
            <a:endParaRPr lang="en-US" dirty="0"/>
          </a:p>
        </p:txBody>
      </p:sp>
      <p:pic>
        <p:nvPicPr>
          <p:cNvPr id="5" name="صورة 4" descr="صورة تحتوي على نص&#10;&#10;تم إنشاء الوصف تلقائياً">
            <a:extLst>
              <a:ext uri="{FF2B5EF4-FFF2-40B4-BE49-F238E27FC236}">
                <a16:creationId xmlns:a16="http://schemas.microsoft.com/office/drawing/2014/main" id="{A4AB20B4-41BA-402D-A083-60EF7E13A518}"/>
              </a:ext>
            </a:extLst>
          </p:cNvPr>
          <p:cNvPicPr>
            <a:picLocks noChangeAspect="1"/>
          </p:cNvPicPr>
          <p:nvPr/>
        </p:nvPicPr>
        <p:blipFill>
          <a:blip r:embed="rId3"/>
          <a:stretch>
            <a:fillRect/>
          </a:stretch>
        </p:blipFill>
        <p:spPr>
          <a:xfrm>
            <a:off x="4991945" y="2455524"/>
            <a:ext cx="5802243" cy="2702104"/>
          </a:xfrm>
          <a:prstGeom prst="rect">
            <a:avLst/>
          </a:prstGeom>
        </p:spPr>
      </p:pic>
    </p:spTree>
    <p:extLst>
      <p:ext uri="{BB962C8B-B14F-4D97-AF65-F5344CB8AC3E}">
        <p14:creationId xmlns:p14="http://schemas.microsoft.com/office/powerpoint/2010/main" val="2633080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EE1AF66-41E6-4183-8A4B-B7ECC494BAF0}"/>
              </a:ext>
            </a:extLst>
          </p:cNvPr>
          <p:cNvSpPr>
            <a:spLocks noGrp="1"/>
          </p:cNvSpPr>
          <p:nvPr>
            <p:ph type="title"/>
          </p:nvPr>
        </p:nvSpPr>
        <p:spPr/>
        <p:txBody>
          <a:bodyPr>
            <a:normAutofit/>
          </a:bodyPr>
          <a:lstStyle/>
          <a:p>
            <a:r>
              <a:rPr lang="en-US" dirty="0">
                <a:effectLst/>
                <a:latin typeface="Times New Roman" panose="02020603050405020304" pitchFamily="18" charset="0"/>
                <a:ea typeface="Calibri" panose="020F0502020204030204" pitchFamily="34" charset="0"/>
                <a:cs typeface="Times New Roman" panose="02020603050405020304" pitchFamily="18" charset="0"/>
              </a:rPr>
              <a:t>App Icons and Launch Images</a:t>
            </a:r>
            <a:endParaRPr lang="ar-SA" dirty="0"/>
          </a:p>
        </p:txBody>
      </p:sp>
      <p:sp>
        <p:nvSpPr>
          <p:cNvPr id="3" name="عنصر نائب للمحتوى 2">
            <a:extLst>
              <a:ext uri="{FF2B5EF4-FFF2-40B4-BE49-F238E27FC236}">
                <a16:creationId xmlns:a16="http://schemas.microsoft.com/office/drawing/2014/main" id="{1280F9ED-DC4C-4E3A-9291-D07FAAEF2BF5}"/>
              </a:ext>
            </a:extLst>
          </p:cNvPr>
          <p:cNvSpPr>
            <a:spLocks noGrp="1"/>
          </p:cNvSpPr>
          <p:nvPr>
            <p:ph idx="1"/>
          </p:nvPr>
        </p:nvSpPr>
        <p:spPr/>
        <p:txBody>
          <a:bodyPr>
            <a:normAutofit/>
          </a:bodyPr>
          <a:lstStyle/>
          <a:p>
            <a:pPr algn="l" rtl="0"/>
            <a:r>
              <a:rPr lang="en-US" dirty="0"/>
              <a:t>The </a:t>
            </a:r>
            <a:r>
              <a:rPr lang="en-US" b="1" dirty="0" err="1"/>
              <a:t>Assets.xcassets</a:t>
            </a:r>
            <a:r>
              <a:rPr lang="en-US" b="1" dirty="0"/>
              <a:t> </a:t>
            </a:r>
            <a:r>
              <a:rPr lang="en-US" dirty="0"/>
              <a:t>folder is called the Asset Catalog </a:t>
            </a:r>
          </a:p>
          <a:p>
            <a:pPr lvl="1" algn="l" rtl="0"/>
            <a:r>
              <a:rPr lang="en-US" dirty="0"/>
              <a:t>introduced with </a:t>
            </a:r>
            <a:r>
              <a:rPr lang="en-US" dirty="0" err="1"/>
              <a:t>Xcode</a:t>
            </a:r>
            <a:r>
              <a:rPr lang="en-US" dirty="0"/>
              <a:t> 5 </a:t>
            </a:r>
          </a:p>
          <a:p>
            <a:pPr lvl="1" algn="l" rtl="0"/>
            <a:r>
              <a:rPr lang="en-US" dirty="0"/>
              <a:t>manage all the images in app, including app icons and launch images.</a:t>
            </a:r>
          </a:p>
          <a:p>
            <a:pPr algn="l" rtl="0"/>
            <a:r>
              <a:rPr lang="en-US" dirty="0"/>
              <a:t>App Icons are graphical images that are used to indicate your app on the home screen of the iOS device your app is running on.</a:t>
            </a:r>
          </a:p>
          <a:p>
            <a:pPr algn="l" rtl="0"/>
            <a:r>
              <a:rPr lang="en-US" dirty="0"/>
              <a:t>When you create the icon for your app, you should be prepared to create it in a number of resolutions so that it looks great on different devices, and for various uses within the app as well.</a:t>
            </a:r>
          </a:p>
          <a:p>
            <a:pPr marL="0" indent="0" algn="l" rtl="0">
              <a:buNone/>
            </a:pPr>
            <a:endParaRPr lang="ar-SA" dirty="0"/>
          </a:p>
        </p:txBody>
      </p:sp>
    </p:spTree>
    <p:extLst>
      <p:ext uri="{BB962C8B-B14F-4D97-AF65-F5344CB8AC3E}">
        <p14:creationId xmlns:p14="http://schemas.microsoft.com/office/powerpoint/2010/main" val="2304388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EE1AF66-41E6-4183-8A4B-B7ECC494BAF0}"/>
              </a:ext>
            </a:extLst>
          </p:cNvPr>
          <p:cNvSpPr>
            <a:spLocks noGrp="1"/>
          </p:cNvSpPr>
          <p:nvPr>
            <p:ph type="title"/>
          </p:nvPr>
        </p:nvSpPr>
        <p:spPr/>
        <p:txBody>
          <a:bodyPr>
            <a:normAutofit/>
          </a:bodyPr>
          <a:lstStyle/>
          <a:p>
            <a:r>
              <a:rPr lang="en-US" dirty="0">
                <a:effectLst/>
                <a:latin typeface="Times New Roman" panose="02020603050405020304" pitchFamily="18" charset="0"/>
                <a:ea typeface="Calibri" panose="020F0502020204030204" pitchFamily="34" charset="0"/>
                <a:cs typeface="Times New Roman" panose="02020603050405020304" pitchFamily="18" charset="0"/>
              </a:rPr>
              <a:t>App Icons and Launch Images</a:t>
            </a:r>
            <a:endParaRPr lang="ar-SA" dirty="0"/>
          </a:p>
        </p:txBody>
      </p:sp>
      <p:sp>
        <p:nvSpPr>
          <p:cNvPr id="3" name="عنصر نائب للمحتوى 2">
            <a:extLst>
              <a:ext uri="{FF2B5EF4-FFF2-40B4-BE49-F238E27FC236}">
                <a16:creationId xmlns:a16="http://schemas.microsoft.com/office/drawing/2014/main" id="{1280F9ED-DC4C-4E3A-9291-D07FAAEF2BF5}"/>
              </a:ext>
            </a:extLst>
          </p:cNvPr>
          <p:cNvSpPr>
            <a:spLocks noGrp="1"/>
          </p:cNvSpPr>
          <p:nvPr>
            <p:ph idx="1"/>
          </p:nvPr>
        </p:nvSpPr>
        <p:spPr/>
        <p:txBody>
          <a:bodyPr>
            <a:normAutofit/>
          </a:bodyPr>
          <a:lstStyle/>
          <a:p>
            <a:pPr algn="l" rtl="0"/>
            <a:r>
              <a:rPr lang="en-US" dirty="0"/>
              <a:t> The </a:t>
            </a:r>
            <a:r>
              <a:rPr lang="en-US" b="1" dirty="0"/>
              <a:t>icon is used </a:t>
            </a:r>
            <a:r>
              <a:rPr lang="en-US" dirty="0"/>
              <a:t>in several places:</a:t>
            </a:r>
          </a:p>
          <a:p>
            <a:pPr lvl="1" algn="l" rtl="0"/>
            <a:r>
              <a:rPr lang="en-US" dirty="0"/>
              <a:t>On the home screen, to give the user an easily recognizable image of your app.</a:t>
            </a:r>
          </a:p>
          <a:p>
            <a:pPr lvl="1" algn="l" rtl="0"/>
            <a:r>
              <a:rPr lang="en-US" dirty="0"/>
              <a:t>In Spotlight results when the user is searching on the device.</a:t>
            </a:r>
          </a:p>
          <a:p>
            <a:pPr lvl="1" algn="l" rtl="0"/>
            <a:r>
              <a:rPr lang="en-US" dirty="0"/>
              <a:t>In the Notification area, when a new notification is displayed..</a:t>
            </a:r>
          </a:p>
          <a:p>
            <a:pPr lvl="1" algn="l" rtl="0"/>
            <a:r>
              <a:rPr lang="en-US" dirty="0"/>
              <a:t>In the Settings app, where the user can change various settings for your app.</a:t>
            </a:r>
          </a:p>
          <a:p>
            <a:pPr algn="l" rtl="0"/>
            <a:r>
              <a:rPr lang="en-US" dirty="0"/>
              <a:t>In each area, the icon is supplied in different resolutions, and the resolutions are differ between iPad and iPhone.</a:t>
            </a:r>
          </a:p>
          <a:p>
            <a:pPr algn="l" rtl="0"/>
            <a:r>
              <a:rPr lang="en-US" dirty="0"/>
              <a:t>There can also be differences depending on app is targeting such as iOS 7 or versions of iOS earlier than that.</a:t>
            </a:r>
          </a:p>
        </p:txBody>
      </p:sp>
    </p:spTree>
    <p:extLst>
      <p:ext uri="{BB962C8B-B14F-4D97-AF65-F5344CB8AC3E}">
        <p14:creationId xmlns:p14="http://schemas.microsoft.com/office/powerpoint/2010/main" val="32521008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CEE1AF66-41E6-4183-8A4B-B7ECC494BAF0}"/>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sz="4400"/>
              <a:t>App Icons and Launch Images</a:t>
            </a:r>
          </a:p>
        </p:txBody>
      </p:sp>
      <p:sp useBgFill="1">
        <p:nvSpPr>
          <p:cNvPr id="26" name="Rectangle 25">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30" name="Rectangle 29">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6" name="عنصر نائب للمحتوى 5">
            <a:extLst>
              <a:ext uri="{FF2B5EF4-FFF2-40B4-BE49-F238E27FC236}">
                <a16:creationId xmlns:a16="http://schemas.microsoft.com/office/drawing/2014/main" id="{3BAF57D3-7E51-4739-AE2C-CF6A6ADED194}"/>
              </a:ext>
            </a:extLst>
          </p:cNvPr>
          <p:cNvPicPr>
            <a:picLocks noGrp="1" noChangeAspect="1"/>
          </p:cNvPicPr>
          <p:nvPr>
            <p:ph sz="half" idx="1"/>
          </p:nvPr>
        </p:nvPicPr>
        <p:blipFill>
          <a:blip r:embed="rId2"/>
          <a:stretch>
            <a:fillRect/>
          </a:stretch>
        </p:blipFill>
        <p:spPr>
          <a:xfrm>
            <a:off x="534256" y="1078788"/>
            <a:ext cx="5395972" cy="4099388"/>
          </a:xfrm>
          <a:prstGeom prst="rect">
            <a:avLst/>
          </a:prstGeom>
        </p:spPr>
      </p:pic>
      <p:sp>
        <p:nvSpPr>
          <p:cNvPr id="4" name="عنصر نائب للمحتوى 3">
            <a:extLst>
              <a:ext uri="{FF2B5EF4-FFF2-40B4-BE49-F238E27FC236}">
                <a16:creationId xmlns:a16="http://schemas.microsoft.com/office/drawing/2014/main" id="{F0FD3CF2-021C-4CA4-9DD2-10BB62D87837}"/>
              </a:ext>
            </a:extLst>
          </p:cNvPr>
          <p:cNvSpPr>
            <a:spLocks noGrp="1"/>
          </p:cNvSpPr>
          <p:nvPr>
            <p:ph sz="half" idx="2"/>
          </p:nvPr>
        </p:nvSpPr>
        <p:spPr>
          <a:xfrm>
            <a:off x="6846137" y="2538919"/>
            <a:ext cx="4602152" cy="3596880"/>
          </a:xfrm>
        </p:spPr>
        <p:txBody>
          <a:bodyPr vert="horz" lIns="91440" tIns="45720" rIns="91440" bIns="45720" rtlCol="0">
            <a:noAutofit/>
          </a:bodyPr>
          <a:lstStyle/>
          <a:p>
            <a:pPr algn="l" rtl="0">
              <a:lnSpc>
                <a:spcPct val="90000"/>
              </a:lnSpc>
            </a:pPr>
            <a:r>
              <a:rPr lang="en-US" dirty="0"/>
              <a:t>Click the </a:t>
            </a:r>
            <a:r>
              <a:rPr lang="en-US" dirty="0" err="1"/>
              <a:t>Assets.xcassets</a:t>
            </a:r>
            <a:r>
              <a:rPr lang="en-US" dirty="0"/>
              <a:t> folder and then </a:t>
            </a:r>
            <a:r>
              <a:rPr lang="en-US" dirty="0" err="1"/>
              <a:t>AppIcon</a:t>
            </a:r>
            <a:r>
              <a:rPr lang="en-US" dirty="0"/>
              <a:t>. </a:t>
            </a:r>
          </a:p>
          <a:p>
            <a:pPr algn="l" rtl="0">
              <a:lnSpc>
                <a:spcPct val="90000"/>
              </a:lnSpc>
            </a:pPr>
            <a:r>
              <a:rPr lang="en-US" dirty="0"/>
              <a:t>On the right, you see eight spots for icons.</a:t>
            </a:r>
          </a:p>
          <a:p>
            <a:pPr algn="l" rtl="0">
              <a:lnSpc>
                <a:spcPct val="90000"/>
              </a:lnSpc>
            </a:pPr>
            <a:r>
              <a:rPr lang="en-US" dirty="0"/>
              <a:t>Below each of these images, it says either 2x or 3x, indicating that the real pixel count is either double or triple in each direction (a 40pt image in 2x would be 80x80 pixels and in 3x would be 120x120 pixels).</a:t>
            </a:r>
          </a:p>
          <a:p>
            <a:pPr algn="l" rtl="0">
              <a:lnSpc>
                <a:spcPct val="90000"/>
              </a:lnSpc>
            </a:pPr>
            <a:r>
              <a:rPr lang="en-US" dirty="0"/>
              <a:t>The 2x designation is for retina displays and 3x for retina HD, which is used on the iPhone Plus models.</a:t>
            </a:r>
          </a:p>
        </p:txBody>
      </p:sp>
    </p:spTree>
    <p:extLst>
      <p:ext uri="{BB962C8B-B14F-4D97-AF65-F5344CB8AC3E}">
        <p14:creationId xmlns:p14="http://schemas.microsoft.com/office/powerpoint/2010/main" val="1183020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079C96F-BFAF-4A3D-A64A-3047D918762A}"/>
              </a:ext>
            </a:extLst>
          </p:cNvPr>
          <p:cNvSpPr>
            <a:spLocks noGrp="1"/>
          </p:cNvSpPr>
          <p:nvPr>
            <p:ph type="title"/>
          </p:nvPr>
        </p:nvSpPr>
        <p:spPr/>
        <p:txBody>
          <a:bodyPr>
            <a:normAutofit/>
          </a:bodyPr>
          <a:lstStyle/>
          <a:p>
            <a:r>
              <a:rPr lang="en-US" dirty="0">
                <a:effectLst/>
                <a:latin typeface="Times New Roman" panose="02020603050405020304" pitchFamily="18" charset="0"/>
                <a:ea typeface="Calibri" panose="020F0502020204030204" pitchFamily="34" charset="0"/>
                <a:cs typeface="Times New Roman" panose="02020603050405020304" pitchFamily="18" charset="0"/>
              </a:rPr>
              <a:t>Creating the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Xcode</a:t>
            </a:r>
            <a:r>
              <a:rPr lang="en-US" dirty="0">
                <a:effectLst/>
                <a:latin typeface="Times New Roman" panose="02020603050405020304" pitchFamily="18" charset="0"/>
                <a:ea typeface="Calibri" panose="020F0502020204030204" pitchFamily="34" charset="0"/>
                <a:cs typeface="Times New Roman" panose="02020603050405020304" pitchFamily="18" charset="0"/>
              </a:rPr>
              <a:t> Project</a:t>
            </a:r>
            <a:endParaRPr lang="ar-SA" dirty="0"/>
          </a:p>
        </p:txBody>
      </p:sp>
      <p:sp>
        <p:nvSpPr>
          <p:cNvPr id="3" name="عنصر نائب للمحتوى 2">
            <a:extLst>
              <a:ext uri="{FF2B5EF4-FFF2-40B4-BE49-F238E27FC236}">
                <a16:creationId xmlns:a16="http://schemas.microsoft.com/office/drawing/2014/main" id="{987EE24B-4B79-47AF-B3B6-2219FB8E6D52}"/>
              </a:ext>
            </a:extLst>
          </p:cNvPr>
          <p:cNvSpPr>
            <a:spLocks noGrp="1"/>
          </p:cNvSpPr>
          <p:nvPr>
            <p:ph idx="1"/>
          </p:nvPr>
        </p:nvSpPr>
        <p:spPr/>
        <p:txBody>
          <a:bodyPr/>
          <a:lstStyle/>
          <a:p>
            <a:pPr algn="l" rtl="0"/>
            <a:r>
              <a:rPr lang="en-US" dirty="0">
                <a:effectLst/>
                <a:latin typeface="Times New Roman" panose="02020603050405020304" pitchFamily="18" charset="0"/>
                <a:ea typeface="Calibri" panose="020F0502020204030204" pitchFamily="34" charset="0"/>
              </a:rPr>
              <a:t>Learn to use the powerful </a:t>
            </a:r>
            <a:r>
              <a:rPr lang="en-US" dirty="0" err="1">
                <a:effectLst/>
                <a:latin typeface="Times New Roman" panose="02020603050405020304" pitchFamily="18" charset="0"/>
                <a:ea typeface="Calibri" panose="020F0502020204030204" pitchFamily="34" charset="0"/>
              </a:rPr>
              <a:t>Xcode</a:t>
            </a:r>
            <a:r>
              <a:rPr lang="en-US" dirty="0">
                <a:effectLst/>
                <a:latin typeface="Times New Roman" panose="02020603050405020304" pitchFamily="18" charset="0"/>
                <a:ea typeface="Calibri" panose="020F0502020204030204" pitchFamily="34" charset="0"/>
              </a:rPr>
              <a:t> development environment. </a:t>
            </a:r>
          </a:p>
          <a:p>
            <a:pPr algn="l" rtl="0"/>
            <a:r>
              <a:rPr lang="en-US" dirty="0">
                <a:effectLst/>
                <a:latin typeface="Times New Roman" panose="02020603050405020304" pitchFamily="18" charset="0"/>
                <a:ea typeface="Calibri" panose="020F0502020204030204" pitchFamily="34" charset="0"/>
              </a:rPr>
              <a:t>Learn to build a simple but complete iOS app</a:t>
            </a:r>
          </a:p>
          <a:p>
            <a:pPr lvl="1" algn="l" rtl="0"/>
            <a:r>
              <a:rPr lang="en-US" dirty="0">
                <a:effectLst/>
                <a:latin typeface="Times New Roman" panose="02020603050405020304" pitchFamily="18" charset="0"/>
                <a:ea typeface="Calibri" panose="020F0502020204030204" pitchFamily="34" charset="0"/>
              </a:rPr>
              <a:t>“Hello World” app and run it on the simulator and a physical iOS device (iPod, iPhone, or iPad).</a:t>
            </a:r>
          </a:p>
          <a:p>
            <a:pPr algn="l" rtl="0"/>
            <a:r>
              <a:rPr lang="en-US" dirty="0">
                <a:effectLst/>
                <a:latin typeface="Times New Roman" panose="02020603050405020304" pitchFamily="18" charset="0"/>
                <a:ea typeface="Calibri" panose="020F0502020204030204" pitchFamily="34" charset="0"/>
              </a:rPr>
              <a:t>Find  </a:t>
            </a:r>
            <a:r>
              <a:rPr lang="en-US" dirty="0" err="1">
                <a:effectLst/>
                <a:latin typeface="Times New Roman" panose="02020603050405020304" pitchFamily="18" charset="0"/>
                <a:ea typeface="Calibri" panose="020F0502020204030204" pitchFamily="34" charset="0"/>
              </a:rPr>
              <a:t>Xcode</a:t>
            </a:r>
            <a:r>
              <a:rPr lang="en-US" dirty="0">
                <a:effectLst/>
                <a:latin typeface="Times New Roman" panose="02020603050405020304" pitchFamily="18" charset="0"/>
                <a:ea typeface="Calibri" panose="020F0502020204030204" pitchFamily="34" charset="0"/>
              </a:rPr>
              <a:t> in the Applications folder on your Mac. </a:t>
            </a:r>
          </a:p>
        </p:txBody>
      </p:sp>
    </p:spTree>
    <p:extLst>
      <p:ext uri="{BB962C8B-B14F-4D97-AF65-F5344CB8AC3E}">
        <p14:creationId xmlns:p14="http://schemas.microsoft.com/office/powerpoint/2010/main" val="11582914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EE1AF66-41E6-4183-8A4B-B7ECC494BAF0}"/>
              </a:ext>
            </a:extLst>
          </p:cNvPr>
          <p:cNvSpPr>
            <a:spLocks noGrp="1"/>
          </p:cNvSpPr>
          <p:nvPr>
            <p:ph type="title"/>
          </p:nvPr>
        </p:nvSpPr>
        <p:spPr/>
        <p:txBody>
          <a:bodyPr>
            <a:normAutofit/>
          </a:bodyPr>
          <a:lstStyle/>
          <a:p>
            <a:r>
              <a:rPr lang="en-US" dirty="0">
                <a:effectLst/>
                <a:latin typeface="Times New Roman" panose="02020603050405020304" pitchFamily="18" charset="0"/>
                <a:ea typeface="Calibri" panose="020F0502020204030204" pitchFamily="34" charset="0"/>
                <a:cs typeface="Times New Roman" panose="02020603050405020304" pitchFamily="18" charset="0"/>
              </a:rPr>
              <a:t>App Icons and Launch Images</a:t>
            </a:r>
            <a:endParaRPr lang="ar-SA" dirty="0"/>
          </a:p>
        </p:txBody>
      </p:sp>
      <p:sp>
        <p:nvSpPr>
          <p:cNvPr id="3" name="عنصر نائب للمحتوى 2">
            <a:extLst>
              <a:ext uri="{FF2B5EF4-FFF2-40B4-BE49-F238E27FC236}">
                <a16:creationId xmlns:a16="http://schemas.microsoft.com/office/drawing/2014/main" id="{1280F9ED-DC4C-4E3A-9291-D07FAAEF2BF5}"/>
              </a:ext>
            </a:extLst>
          </p:cNvPr>
          <p:cNvSpPr>
            <a:spLocks noGrp="1"/>
          </p:cNvSpPr>
          <p:nvPr>
            <p:ph idx="1"/>
          </p:nvPr>
        </p:nvSpPr>
        <p:spPr/>
        <p:txBody>
          <a:bodyPr/>
          <a:lstStyle/>
          <a:p>
            <a:pPr algn="l" rtl="0"/>
            <a:r>
              <a:rPr lang="en-US" dirty="0"/>
              <a:t>Manually creating all the proper resolutions for an icon is a lot of work.</a:t>
            </a:r>
          </a:p>
          <a:p>
            <a:pPr algn="l" rtl="0"/>
            <a:r>
              <a:rPr lang="en-US" dirty="0"/>
              <a:t>There are templates available for various image programs and online services that can handle some of them.</a:t>
            </a:r>
          </a:p>
          <a:p>
            <a:pPr algn="l" rtl="0"/>
            <a:r>
              <a:rPr lang="en-US" dirty="0"/>
              <a:t>One example is the website </a:t>
            </a:r>
            <a:r>
              <a:rPr lang="en-US" dirty="0" err="1"/>
              <a:t>MakeAppIcon</a:t>
            </a:r>
            <a:r>
              <a:rPr lang="en-US" dirty="0"/>
              <a:t>, where you can upload a single high-resolution image and then download a compressed file with all the image sizes you need—including for Android and Apple Watch apps.</a:t>
            </a:r>
            <a:endParaRPr lang="ar-SA" dirty="0"/>
          </a:p>
        </p:txBody>
      </p:sp>
    </p:spTree>
    <p:extLst>
      <p:ext uri="{BB962C8B-B14F-4D97-AF65-F5344CB8AC3E}">
        <p14:creationId xmlns:p14="http://schemas.microsoft.com/office/powerpoint/2010/main" val="39534580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CEE1AF66-41E6-4183-8A4B-B7ECC494BAF0}"/>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sz="4400"/>
              <a:t>App Icons and Launch Images</a:t>
            </a:r>
          </a:p>
        </p:txBody>
      </p:sp>
      <p:sp useBgFill="1">
        <p:nvSpPr>
          <p:cNvPr id="14" name="Rectangle 13">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2" name="Rectangle 17">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7" name="عنصر نائب للمحتوى 6">
            <a:extLst>
              <a:ext uri="{FF2B5EF4-FFF2-40B4-BE49-F238E27FC236}">
                <a16:creationId xmlns:a16="http://schemas.microsoft.com/office/drawing/2014/main" id="{4A4F595C-9C83-460F-8C2B-628DBAA355B1}"/>
              </a:ext>
            </a:extLst>
          </p:cNvPr>
          <p:cNvPicPr>
            <a:picLocks noGrp="1" noChangeAspect="1"/>
          </p:cNvPicPr>
          <p:nvPr>
            <p:ph sz="half" idx="1"/>
          </p:nvPr>
        </p:nvPicPr>
        <p:blipFill>
          <a:blip r:embed="rId2"/>
          <a:stretch>
            <a:fillRect/>
          </a:stretch>
        </p:blipFill>
        <p:spPr>
          <a:xfrm>
            <a:off x="495000" y="727626"/>
            <a:ext cx="5340721" cy="4892337"/>
          </a:xfrm>
          <a:prstGeom prst="rect">
            <a:avLst/>
          </a:prstGeom>
        </p:spPr>
      </p:pic>
      <p:sp>
        <p:nvSpPr>
          <p:cNvPr id="5" name="عنصر نائب للمحتوى 4">
            <a:extLst>
              <a:ext uri="{FF2B5EF4-FFF2-40B4-BE49-F238E27FC236}">
                <a16:creationId xmlns:a16="http://schemas.microsoft.com/office/drawing/2014/main" id="{108B3BAC-E9CA-410B-B120-B257A4786408}"/>
              </a:ext>
            </a:extLst>
          </p:cNvPr>
          <p:cNvSpPr>
            <a:spLocks noGrp="1"/>
          </p:cNvSpPr>
          <p:nvPr>
            <p:ph sz="half" idx="2"/>
          </p:nvPr>
        </p:nvSpPr>
        <p:spPr>
          <a:xfrm>
            <a:off x="6846137" y="2538919"/>
            <a:ext cx="4602152" cy="3596880"/>
          </a:xfrm>
        </p:spPr>
        <p:txBody>
          <a:bodyPr vert="horz" lIns="91440" tIns="45720" rIns="91440" bIns="45720" rtlCol="0">
            <a:normAutofit/>
          </a:bodyPr>
          <a:lstStyle/>
          <a:p>
            <a:pPr algn="l" rtl="0">
              <a:lnSpc>
                <a:spcPct val="90000"/>
              </a:lnSpc>
            </a:pPr>
            <a:r>
              <a:rPr lang="en-US" dirty="0"/>
              <a:t>Once you have uncompressed the downloaded file, you can get it into the Asset catalog, simply by dragging the entire folder of icons into the Asset catalog below </a:t>
            </a:r>
            <a:r>
              <a:rPr lang="en-US" dirty="0" err="1"/>
              <a:t>AppIcon</a:t>
            </a:r>
            <a:r>
              <a:rPr lang="en-US" dirty="0"/>
              <a:t>.</a:t>
            </a:r>
          </a:p>
          <a:p>
            <a:pPr algn="l" rtl="0">
              <a:lnSpc>
                <a:spcPct val="90000"/>
              </a:lnSpc>
            </a:pPr>
            <a:r>
              <a:rPr lang="en-US" dirty="0"/>
              <a:t>This will create a new entry called AppIcon-1, with all the slots populated with icons, .</a:t>
            </a:r>
          </a:p>
          <a:p>
            <a:pPr algn="l" rtl="0">
              <a:lnSpc>
                <a:spcPct val="90000"/>
              </a:lnSpc>
            </a:pPr>
            <a:r>
              <a:rPr lang="en-US" dirty="0"/>
              <a:t>You can just delete the original </a:t>
            </a:r>
            <a:r>
              <a:rPr lang="en-US" dirty="0" err="1"/>
              <a:t>AppIcon</a:t>
            </a:r>
            <a:r>
              <a:rPr lang="en-US" dirty="0"/>
              <a:t> entry and rename the new one to </a:t>
            </a:r>
            <a:r>
              <a:rPr lang="en-US" dirty="0" err="1"/>
              <a:t>AppIcon</a:t>
            </a:r>
            <a:r>
              <a:rPr lang="en-US" dirty="0"/>
              <a:t>.</a:t>
            </a:r>
          </a:p>
        </p:txBody>
      </p:sp>
    </p:spTree>
    <p:extLst>
      <p:ext uri="{BB962C8B-B14F-4D97-AF65-F5344CB8AC3E}">
        <p14:creationId xmlns:p14="http://schemas.microsoft.com/office/powerpoint/2010/main" val="35040923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CEE1AF66-41E6-4183-8A4B-B7ECC494BAF0}"/>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sz="4400"/>
              <a:t>App Icons and Launch Images</a:t>
            </a:r>
          </a:p>
        </p:txBody>
      </p:sp>
      <p:sp useBgFill="1">
        <p:nvSpPr>
          <p:cNvPr id="14" name="Rectangle 13">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2" name="Rectangle 17">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7" name="عنصر نائب للمحتوى 6">
            <a:extLst>
              <a:ext uri="{FF2B5EF4-FFF2-40B4-BE49-F238E27FC236}">
                <a16:creationId xmlns:a16="http://schemas.microsoft.com/office/drawing/2014/main" id="{4A4F595C-9C83-460F-8C2B-628DBAA355B1}"/>
              </a:ext>
            </a:extLst>
          </p:cNvPr>
          <p:cNvPicPr>
            <a:picLocks noGrp="1" noChangeAspect="1"/>
          </p:cNvPicPr>
          <p:nvPr>
            <p:ph sz="half" idx="1"/>
          </p:nvPr>
        </p:nvPicPr>
        <p:blipFill>
          <a:blip r:embed="rId2"/>
          <a:stretch>
            <a:fillRect/>
          </a:stretch>
        </p:blipFill>
        <p:spPr>
          <a:xfrm>
            <a:off x="495000" y="727626"/>
            <a:ext cx="5340721" cy="4892337"/>
          </a:xfrm>
          <a:prstGeom prst="rect">
            <a:avLst/>
          </a:prstGeom>
        </p:spPr>
      </p:pic>
      <p:sp>
        <p:nvSpPr>
          <p:cNvPr id="5" name="عنصر نائب للمحتوى 4">
            <a:extLst>
              <a:ext uri="{FF2B5EF4-FFF2-40B4-BE49-F238E27FC236}">
                <a16:creationId xmlns:a16="http://schemas.microsoft.com/office/drawing/2014/main" id="{108B3BAC-E9CA-410B-B120-B257A4786408}"/>
              </a:ext>
            </a:extLst>
          </p:cNvPr>
          <p:cNvSpPr>
            <a:spLocks noGrp="1"/>
          </p:cNvSpPr>
          <p:nvPr>
            <p:ph sz="half" idx="2"/>
          </p:nvPr>
        </p:nvSpPr>
        <p:spPr>
          <a:xfrm>
            <a:off x="6846137" y="2538919"/>
            <a:ext cx="4602152" cy="3596880"/>
          </a:xfrm>
        </p:spPr>
        <p:txBody>
          <a:bodyPr vert="horz" lIns="91440" tIns="45720" rIns="91440" bIns="45720" rtlCol="0">
            <a:normAutofit/>
          </a:bodyPr>
          <a:lstStyle/>
          <a:p>
            <a:pPr algn="l" rtl="0">
              <a:lnSpc>
                <a:spcPct val="90000"/>
              </a:lnSpc>
            </a:pPr>
            <a:r>
              <a:rPr lang="en-US" dirty="0"/>
              <a:t>You can test how the icon looks by running the app in the simulator and then clicking the Home button (Hardware &gt; Home) to get to the home screen, where the app icon will be shown along with the app name.</a:t>
            </a:r>
          </a:p>
          <a:p>
            <a:pPr algn="l" rtl="0">
              <a:lnSpc>
                <a:spcPct val="90000"/>
              </a:lnSpc>
            </a:pPr>
            <a:r>
              <a:rPr lang="en-US" dirty="0"/>
              <a:t>You can see the Spotlight icon in the simulator if you click the home screen and drag down.</a:t>
            </a:r>
          </a:p>
          <a:p>
            <a:pPr algn="l" rtl="0">
              <a:lnSpc>
                <a:spcPct val="90000"/>
              </a:lnSpc>
            </a:pPr>
            <a:r>
              <a:rPr lang="en-US" dirty="0"/>
              <a:t>This will pull down a search field. Type Hello into the resulting search field, and the icon will show up in the search results.</a:t>
            </a:r>
          </a:p>
        </p:txBody>
      </p:sp>
    </p:spTree>
    <p:extLst>
      <p:ext uri="{BB962C8B-B14F-4D97-AF65-F5344CB8AC3E}">
        <p14:creationId xmlns:p14="http://schemas.microsoft.com/office/powerpoint/2010/main" val="37736959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EE1AF66-41E6-4183-8A4B-B7ECC494BAF0}"/>
              </a:ext>
            </a:extLst>
          </p:cNvPr>
          <p:cNvSpPr>
            <a:spLocks noGrp="1"/>
          </p:cNvSpPr>
          <p:nvPr>
            <p:ph type="title"/>
          </p:nvPr>
        </p:nvSpPr>
        <p:spPr/>
        <p:txBody>
          <a:bodyPr vert="horz" lIns="91440" tIns="45720" rIns="91440" bIns="45720" rtlCol="0" anchor="ctr">
            <a:normAutofit/>
          </a:bodyPr>
          <a:lstStyle/>
          <a:p>
            <a:pPr rtl="0"/>
            <a:r>
              <a:rPr lang="en-US" sz="4400"/>
              <a:t>App Icons and Launch Images</a:t>
            </a:r>
          </a:p>
        </p:txBody>
      </p:sp>
      <p:sp>
        <p:nvSpPr>
          <p:cNvPr id="4" name="عنصر نائب للمحتوى 3">
            <a:extLst>
              <a:ext uri="{FF2B5EF4-FFF2-40B4-BE49-F238E27FC236}">
                <a16:creationId xmlns:a16="http://schemas.microsoft.com/office/drawing/2014/main" id="{6F534743-04BC-4E98-B626-7427731DB17E}"/>
              </a:ext>
            </a:extLst>
          </p:cNvPr>
          <p:cNvSpPr>
            <a:spLocks noGrp="1"/>
          </p:cNvSpPr>
          <p:nvPr>
            <p:ph idx="1"/>
          </p:nvPr>
        </p:nvSpPr>
        <p:spPr/>
        <p:txBody>
          <a:bodyPr/>
          <a:lstStyle/>
          <a:p>
            <a:pPr algn="l" rtl="0"/>
            <a:r>
              <a:rPr lang="en-US" dirty="0"/>
              <a:t>To have your app listed in the app store, you also need to supply icons in sizes of 512x512, 1024x1024, and 1536x1536 pixels. </a:t>
            </a:r>
          </a:p>
          <a:p>
            <a:pPr algn="l" rtl="0"/>
            <a:r>
              <a:rPr lang="en-US" dirty="0"/>
              <a:t>The other option that is available in the asset catalog is launch images. A launch image is shown as the app is launching.</a:t>
            </a:r>
          </a:p>
          <a:p>
            <a:pPr algn="l" rtl="0"/>
            <a:r>
              <a:rPr lang="en-US" dirty="0"/>
              <a:t>Apple recommends that your launch image is a blank version of the app’s first screen. This way, the user will quickly see the app and what it looks like before it is filled in with data.</a:t>
            </a:r>
            <a:endParaRPr lang="ar-SA" dirty="0"/>
          </a:p>
        </p:txBody>
      </p:sp>
    </p:spTree>
    <p:extLst>
      <p:ext uri="{BB962C8B-B14F-4D97-AF65-F5344CB8AC3E}">
        <p14:creationId xmlns:p14="http://schemas.microsoft.com/office/powerpoint/2010/main" val="14445928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EE1AF66-41E6-4183-8A4B-B7ECC494BAF0}"/>
              </a:ext>
            </a:extLst>
          </p:cNvPr>
          <p:cNvSpPr>
            <a:spLocks noGrp="1"/>
          </p:cNvSpPr>
          <p:nvPr>
            <p:ph type="title"/>
          </p:nvPr>
        </p:nvSpPr>
        <p:spPr>
          <a:xfrm>
            <a:off x="6579450" y="727627"/>
            <a:ext cx="4957553" cy="1645920"/>
          </a:xfrm>
        </p:spPr>
        <p:txBody>
          <a:bodyPr vert="horz" lIns="91440" tIns="45720" rIns="91440" bIns="45720" rtlCol="0">
            <a:normAutofit/>
          </a:bodyPr>
          <a:lstStyle/>
          <a:p>
            <a:pPr rtl="0"/>
            <a:r>
              <a:rPr lang="en-US"/>
              <a:t>App Icons and Launch Images</a:t>
            </a:r>
          </a:p>
        </p:txBody>
      </p:sp>
      <p:sp>
        <p:nvSpPr>
          <p:cNvPr id="8" name="Rectangle 10">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9" name="Rectangle 12">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sp>
      <p:sp>
        <p:nvSpPr>
          <p:cNvPr id="3" name="عنصر نائب للمحتوى 2">
            <a:extLst>
              <a:ext uri="{FF2B5EF4-FFF2-40B4-BE49-F238E27FC236}">
                <a16:creationId xmlns:a16="http://schemas.microsoft.com/office/drawing/2014/main" id="{1E07603C-0341-4080-9B09-EDE83B597C7E}"/>
              </a:ext>
            </a:extLst>
          </p:cNvPr>
          <p:cNvSpPr>
            <a:spLocks noGrp="1"/>
          </p:cNvSpPr>
          <p:nvPr>
            <p:ph idx="1"/>
          </p:nvPr>
        </p:nvSpPr>
        <p:spPr>
          <a:xfrm>
            <a:off x="6579450" y="2538919"/>
            <a:ext cx="4957554" cy="3496120"/>
          </a:xfrm>
        </p:spPr>
        <p:txBody>
          <a:bodyPr>
            <a:normAutofit/>
          </a:bodyPr>
          <a:lstStyle/>
          <a:p>
            <a:pPr marL="0" indent="0" algn="l" rtl="0">
              <a:buNone/>
            </a:pPr>
            <a:r>
              <a:rPr lang="en-US" dirty="0"/>
              <a:t>Launch images are also supplied in different resolutions, depending on the device.</a:t>
            </a:r>
            <a:endParaRPr lang="ar-SA" dirty="0"/>
          </a:p>
        </p:txBody>
      </p:sp>
      <p:graphicFrame>
        <p:nvGraphicFramePr>
          <p:cNvPr id="6" name="جدول 7">
            <a:extLst>
              <a:ext uri="{FF2B5EF4-FFF2-40B4-BE49-F238E27FC236}">
                <a16:creationId xmlns:a16="http://schemas.microsoft.com/office/drawing/2014/main" id="{381B1853-7E69-4582-B851-B810EBC5BECA}"/>
              </a:ext>
            </a:extLst>
          </p:cNvPr>
          <p:cNvGraphicFramePr>
            <a:graphicFrameLocks noGrp="1"/>
          </p:cNvGraphicFramePr>
          <p:nvPr>
            <p:extLst>
              <p:ext uri="{D42A27DB-BD31-4B8C-83A1-F6EECF244321}">
                <p14:modId xmlns:p14="http://schemas.microsoft.com/office/powerpoint/2010/main" val="4273460207"/>
              </p:ext>
            </p:extLst>
          </p:nvPr>
        </p:nvGraphicFramePr>
        <p:xfrm>
          <a:off x="1204016" y="1862758"/>
          <a:ext cx="4414439" cy="3145295"/>
        </p:xfrm>
        <a:graphic>
          <a:graphicData uri="http://schemas.openxmlformats.org/drawingml/2006/table">
            <a:tbl>
              <a:tblPr rtl="1" firstRow="1" bandRow="1">
                <a:noFill/>
                <a:tableStyleId>{5C22544A-7EE6-4342-B048-85BDC9FD1C3A}</a:tableStyleId>
              </a:tblPr>
              <a:tblGrid>
                <a:gridCol w="1672762">
                  <a:extLst>
                    <a:ext uri="{9D8B030D-6E8A-4147-A177-3AD203B41FA5}">
                      <a16:colId xmlns:a16="http://schemas.microsoft.com/office/drawing/2014/main" val="1277500628"/>
                    </a:ext>
                  </a:extLst>
                </a:gridCol>
                <a:gridCol w="1341195">
                  <a:extLst>
                    <a:ext uri="{9D8B030D-6E8A-4147-A177-3AD203B41FA5}">
                      <a16:colId xmlns:a16="http://schemas.microsoft.com/office/drawing/2014/main" val="254150560"/>
                    </a:ext>
                  </a:extLst>
                </a:gridCol>
                <a:gridCol w="1400482">
                  <a:extLst>
                    <a:ext uri="{9D8B030D-6E8A-4147-A177-3AD203B41FA5}">
                      <a16:colId xmlns:a16="http://schemas.microsoft.com/office/drawing/2014/main" val="4152129328"/>
                    </a:ext>
                  </a:extLst>
                </a:gridCol>
              </a:tblGrid>
              <a:tr h="659846">
                <a:tc>
                  <a:txBody>
                    <a:bodyPr/>
                    <a:lstStyle/>
                    <a:p>
                      <a:pPr algn="l" rtl="0"/>
                      <a:r>
                        <a:rPr lang="en-US" sz="2200" b="0" cap="none" spc="0">
                          <a:solidFill>
                            <a:schemeClr val="tx1"/>
                          </a:solidFill>
                        </a:rPr>
                        <a:t>Landscape</a:t>
                      </a:r>
                      <a:endParaRPr lang="ar-SA" sz="2200" b="0" cap="none" spc="0">
                        <a:solidFill>
                          <a:schemeClr val="tx1"/>
                        </a:solidFill>
                      </a:endParaRPr>
                    </a:p>
                  </a:txBody>
                  <a:tcPr marL="63239" marR="63239" marT="145501" marB="126478" anchor="b">
                    <a:lnL w="12700" cmpd="sng">
                      <a:noFill/>
                      <a:prstDash val="solid"/>
                    </a:lnL>
                    <a:lnR w="12700" cmpd="sng">
                      <a:noFill/>
                      <a:prstDash val="solid"/>
                    </a:lnR>
                    <a:lnT w="9525" cap="flat" cmpd="sng" algn="ctr">
                      <a:noFill/>
                      <a:prstDash val="solid"/>
                    </a:lnT>
                    <a:lnB w="12700" cmpd="sng">
                      <a:noFill/>
                      <a:prstDash val="solid"/>
                    </a:lnB>
                    <a:noFill/>
                  </a:tcPr>
                </a:tc>
                <a:tc>
                  <a:txBody>
                    <a:bodyPr/>
                    <a:lstStyle/>
                    <a:p>
                      <a:pPr algn="l" rtl="0"/>
                      <a:r>
                        <a:rPr lang="en-US" sz="2200" b="0" cap="none" spc="0">
                          <a:solidFill>
                            <a:schemeClr val="tx1"/>
                          </a:solidFill>
                        </a:rPr>
                        <a:t>Portrait</a:t>
                      </a:r>
                      <a:endParaRPr lang="ar-SA" sz="2200" b="0" cap="none" spc="0">
                        <a:solidFill>
                          <a:schemeClr val="tx1"/>
                        </a:solidFill>
                      </a:endParaRPr>
                    </a:p>
                  </a:txBody>
                  <a:tcPr marL="63239" marR="63239" marT="145501" marB="126478" anchor="b">
                    <a:lnL w="12700" cmpd="sng">
                      <a:noFill/>
                      <a:prstDash val="solid"/>
                    </a:lnL>
                    <a:lnR w="12700" cmpd="sng">
                      <a:noFill/>
                      <a:prstDash val="solid"/>
                    </a:lnR>
                    <a:lnT w="9525" cap="flat" cmpd="sng" algn="ctr">
                      <a:noFill/>
                      <a:prstDash val="solid"/>
                    </a:lnT>
                    <a:lnB w="12700" cmpd="sng">
                      <a:noFill/>
                      <a:prstDash val="solid"/>
                    </a:lnB>
                    <a:noFill/>
                  </a:tcPr>
                </a:tc>
                <a:tc>
                  <a:txBody>
                    <a:bodyPr/>
                    <a:lstStyle/>
                    <a:p>
                      <a:pPr algn="l" rtl="0"/>
                      <a:r>
                        <a:rPr lang="en-US" sz="2200" b="0" cap="none" spc="0">
                          <a:solidFill>
                            <a:schemeClr val="tx1"/>
                          </a:solidFill>
                        </a:rPr>
                        <a:t>Device</a:t>
                      </a:r>
                      <a:endParaRPr lang="ar-SA" sz="2200" b="0" cap="none" spc="0">
                        <a:solidFill>
                          <a:schemeClr val="tx1"/>
                        </a:solidFill>
                      </a:endParaRPr>
                    </a:p>
                  </a:txBody>
                  <a:tcPr marL="63239" marR="63239" marT="145501" marB="126478" anchor="b">
                    <a:lnL w="12700" cmpd="sng">
                      <a:noFill/>
                      <a:prstDash val="solid"/>
                    </a:lnL>
                    <a:lnR w="12700" cmpd="sng">
                      <a:noFill/>
                      <a:prstDash val="solid"/>
                    </a:lnR>
                    <a:lnT w="9525" cap="flat" cmpd="sng" algn="ctr">
                      <a:noFill/>
                      <a:prstDash val="solid"/>
                    </a:lnT>
                    <a:lnB w="12700" cmpd="sng">
                      <a:noFill/>
                      <a:prstDash val="solid"/>
                    </a:lnB>
                    <a:noFill/>
                  </a:tcPr>
                </a:tc>
                <a:extLst>
                  <a:ext uri="{0D108BD9-81ED-4DB2-BD59-A6C34878D82A}">
                    <a16:rowId xmlns:a16="http://schemas.microsoft.com/office/drawing/2014/main" val="2450869336"/>
                  </a:ext>
                </a:extLst>
              </a:tr>
              <a:tr h="828483">
                <a:tc>
                  <a:txBody>
                    <a:bodyPr/>
                    <a:lstStyle/>
                    <a:p>
                      <a:pPr algn="l" rtl="0"/>
                      <a:r>
                        <a:rPr lang="en-US" sz="1700" cap="none" spc="0">
                          <a:solidFill>
                            <a:schemeClr val="tx1"/>
                          </a:solidFill>
                        </a:rPr>
                        <a:t>1920 x1080 pixels</a:t>
                      </a:r>
                      <a:endParaRPr lang="ar-SA" sz="1700" cap="none" spc="0">
                        <a:solidFill>
                          <a:schemeClr val="tx1"/>
                        </a:solidFill>
                      </a:endParaRPr>
                    </a:p>
                  </a:txBody>
                  <a:tcPr marL="63239" marR="63239" marT="145501" marB="126478">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algn="l" rtl="0"/>
                      <a:r>
                        <a:rPr lang="en-US" sz="1700" cap="none" spc="0">
                          <a:solidFill>
                            <a:schemeClr val="tx1"/>
                          </a:solidFill>
                        </a:rPr>
                        <a:t>1080 x 1920 pixels</a:t>
                      </a:r>
                      <a:endParaRPr lang="ar-SA" sz="1700" cap="none" spc="0">
                        <a:solidFill>
                          <a:schemeClr val="tx1"/>
                        </a:solidFill>
                      </a:endParaRPr>
                    </a:p>
                  </a:txBody>
                  <a:tcPr marL="63239" marR="63239" marT="145501" marB="126478">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algn="l" rtl="0"/>
                      <a:r>
                        <a:rPr lang="en-US" sz="1700" cap="none" spc="0" dirty="0">
                          <a:solidFill>
                            <a:schemeClr val="tx1"/>
                          </a:solidFill>
                        </a:rPr>
                        <a:t>iPhone Plus</a:t>
                      </a:r>
                      <a:endParaRPr lang="ar-SA" sz="1700" cap="none" spc="0" dirty="0">
                        <a:solidFill>
                          <a:schemeClr val="tx1"/>
                        </a:solidFill>
                      </a:endParaRPr>
                    </a:p>
                  </a:txBody>
                  <a:tcPr marL="63239" marR="63239" marT="145501" marB="126478">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978704646"/>
                  </a:ext>
                </a:extLst>
              </a:tr>
              <a:tr h="828483">
                <a:tc>
                  <a:txBody>
                    <a:bodyPr/>
                    <a:lstStyle/>
                    <a:p>
                      <a:pPr algn="l" rtl="0"/>
                      <a:r>
                        <a:rPr lang="en-US" sz="1700" cap="none" spc="0">
                          <a:solidFill>
                            <a:schemeClr val="tx1"/>
                          </a:solidFill>
                        </a:rPr>
                        <a:t>1334 x 750 pixels</a:t>
                      </a:r>
                      <a:endParaRPr lang="ar-SA" sz="1700" cap="none" spc="0">
                        <a:solidFill>
                          <a:schemeClr val="tx1"/>
                        </a:solidFill>
                      </a:endParaRPr>
                    </a:p>
                  </a:txBody>
                  <a:tcPr marL="63239" marR="63239" marT="145501" marB="126478">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lgn="l" rtl="0"/>
                      <a:r>
                        <a:rPr lang="en-US" sz="1700" cap="none" spc="0">
                          <a:solidFill>
                            <a:schemeClr val="tx1"/>
                          </a:solidFill>
                        </a:rPr>
                        <a:t>750 x 1334 pixels</a:t>
                      </a:r>
                      <a:endParaRPr lang="ar-SA" sz="1700" cap="none" spc="0">
                        <a:solidFill>
                          <a:schemeClr val="tx1"/>
                        </a:solidFill>
                      </a:endParaRPr>
                    </a:p>
                  </a:txBody>
                  <a:tcPr marL="63239" marR="63239" marT="145501" marB="126478">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lgn="l" rtl="0"/>
                      <a:r>
                        <a:rPr lang="en-US" sz="1700" cap="none" spc="0">
                          <a:solidFill>
                            <a:schemeClr val="tx1"/>
                          </a:solidFill>
                        </a:rPr>
                        <a:t>iPhone 6 iPhone 7</a:t>
                      </a:r>
                      <a:endParaRPr lang="ar-SA" sz="1700" cap="none" spc="0">
                        <a:solidFill>
                          <a:schemeClr val="tx1"/>
                        </a:solidFill>
                      </a:endParaRPr>
                    </a:p>
                  </a:txBody>
                  <a:tcPr marL="63239" marR="63239" marT="145501" marB="126478">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910670894"/>
                  </a:ext>
                </a:extLst>
              </a:tr>
              <a:tr h="828483">
                <a:tc>
                  <a:txBody>
                    <a:bodyPr/>
                    <a:lstStyle/>
                    <a:p>
                      <a:pPr algn="l" rtl="0"/>
                      <a:r>
                        <a:rPr lang="en-US" sz="1700" cap="none" spc="0">
                          <a:solidFill>
                            <a:schemeClr val="tx1"/>
                          </a:solidFill>
                        </a:rPr>
                        <a:t>1136 x 640 pixels</a:t>
                      </a:r>
                      <a:endParaRPr lang="ar-SA" sz="1700" cap="none" spc="0">
                        <a:solidFill>
                          <a:schemeClr val="tx1"/>
                        </a:solidFill>
                      </a:endParaRPr>
                    </a:p>
                  </a:txBody>
                  <a:tcPr marL="63239" marR="63239" marT="145501" marB="126478">
                    <a:lnL w="12700" cmpd="sng">
                      <a:noFill/>
                      <a:prstDash val="solid"/>
                    </a:lnL>
                    <a:lnR w="12700" cmpd="sng">
                      <a:noFill/>
                      <a:prstDash val="solid"/>
                    </a:lnR>
                    <a:lnT w="12700" cmpd="sng">
                      <a:noFill/>
                      <a:prstDash val="solid"/>
                    </a:lnT>
                    <a:lnB w="12700" cmpd="sng">
                      <a:noFill/>
                      <a:prstDash val="solid"/>
                    </a:lnB>
                    <a:noFill/>
                  </a:tcPr>
                </a:tc>
                <a:tc>
                  <a:txBody>
                    <a:bodyPr/>
                    <a:lstStyle/>
                    <a:p>
                      <a:pPr algn="l" rtl="0"/>
                      <a:r>
                        <a:rPr lang="en-US" sz="1700" cap="none" spc="0">
                          <a:solidFill>
                            <a:schemeClr val="tx1"/>
                          </a:solidFill>
                        </a:rPr>
                        <a:t>640 x 1136 pixels</a:t>
                      </a:r>
                      <a:endParaRPr lang="ar-SA" sz="1700" cap="none" spc="0">
                        <a:solidFill>
                          <a:schemeClr val="tx1"/>
                        </a:solidFill>
                      </a:endParaRPr>
                    </a:p>
                  </a:txBody>
                  <a:tcPr marL="63239" marR="63239" marT="145501" marB="126478">
                    <a:lnL w="12700" cmpd="sng">
                      <a:noFill/>
                      <a:prstDash val="solid"/>
                    </a:lnL>
                    <a:lnR w="12700" cmpd="sng">
                      <a:noFill/>
                      <a:prstDash val="solid"/>
                    </a:lnR>
                    <a:lnT w="12700" cmpd="sng">
                      <a:noFill/>
                      <a:prstDash val="solid"/>
                    </a:lnT>
                    <a:lnB w="12700" cmpd="sng">
                      <a:noFill/>
                      <a:prstDash val="solid"/>
                    </a:lnB>
                    <a:noFill/>
                  </a:tcPr>
                </a:tc>
                <a:tc>
                  <a:txBody>
                    <a:bodyPr/>
                    <a:lstStyle/>
                    <a:p>
                      <a:pPr algn="l" rtl="0"/>
                      <a:r>
                        <a:rPr lang="en-US" sz="1700" cap="none" spc="0" dirty="0">
                          <a:solidFill>
                            <a:schemeClr val="tx1"/>
                          </a:solidFill>
                        </a:rPr>
                        <a:t>iPhone 5 iPhone SE</a:t>
                      </a:r>
                      <a:endParaRPr lang="ar-SA" sz="1700" cap="none" spc="0" dirty="0">
                        <a:solidFill>
                          <a:schemeClr val="tx1"/>
                        </a:solidFill>
                      </a:endParaRPr>
                    </a:p>
                  </a:txBody>
                  <a:tcPr marL="63239" marR="63239" marT="145501" marB="126478">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667350640"/>
                  </a:ext>
                </a:extLst>
              </a:tr>
            </a:tbl>
          </a:graphicData>
        </a:graphic>
      </p:graphicFrame>
    </p:spTree>
    <p:extLst>
      <p:ext uri="{BB962C8B-B14F-4D97-AF65-F5344CB8AC3E}">
        <p14:creationId xmlns:p14="http://schemas.microsoft.com/office/powerpoint/2010/main" val="36530352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EE1AF66-41E6-4183-8A4B-B7ECC494BAF0}"/>
              </a:ext>
            </a:extLst>
          </p:cNvPr>
          <p:cNvSpPr>
            <a:spLocks noGrp="1"/>
          </p:cNvSpPr>
          <p:nvPr>
            <p:ph type="title"/>
          </p:nvPr>
        </p:nvSpPr>
        <p:spPr/>
        <p:txBody>
          <a:bodyPr vert="horz" lIns="91440" tIns="45720" rIns="91440" bIns="45720" rtlCol="0" anchor="ctr">
            <a:normAutofit/>
          </a:bodyPr>
          <a:lstStyle/>
          <a:p>
            <a:pPr rtl="0"/>
            <a:r>
              <a:rPr lang="en-US" sz="4400" dirty="0"/>
              <a:t>Testing iOS Apps on Physical Devices</a:t>
            </a:r>
          </a:p>
        </p:txBody>
      </p:sp>
      <p:sp>
        <p:nvSpPr>
          <p:cNvPr id="8" name="عنصر نائب للمحتوى 7">
            <a:extLst>
              <a:ext uri="{FF2B5EF4-FFF2-40B4-BE49-F238E27FC236}">
                <a16:creationId xmlns:a16="http://schemas.microsoft.com/office/drawing/2014/main" id="{D6441E2A-42D6-40AB-8734-109759325BC5}"/>
              </a:ext>
            </a:extLst>
          </p:cNvPr>
          <p:cNvSpPr>
            <a:spLocks noGrp="1"/>
          </p:cNvSpPr>
          <p:nvPr>
            <p:ph idx="1"/>
          </p:nvPr>
        </p:nvSpPr>
        <p:spPr/>
        <p:txBody>
          <a:bodyPr>
            <a:normAutofit/>
          </a:bodyPr>
          <a:lstStyle/>
          <a:p>
            <a:pPr algn="l" rtl="0"/>
            <a:r>
              <a:rPr lang="en-US" dirty="0"/>
              <a:t>There are certain features where it is necessary to test on a device.</a:t>
            </a:r>
          </a:p>
          <a:p>
            <a:pPr algn="l" rtl="0"/>
            <a:r>
              <a:rPr lang="en-US" dirty="0"/>
              <a:t>Some limitations of the simulator, requiring to test on a real device:</a:t>
            </a:r>
          </a:p>
          <a:p>
            <a:pPr lvl="1" algn="l" rtl="0"/>
            <a:r>
              <a:rPr lang="en-US" sz="1800" dirty="0"/>
              <a:t>No phone or messaging—The Simulator can toggle the in-call status bar, but doesn’t make or receive calls.</a:t>
            </a:r>
          </a:p>
          <a:p>
            <a:pPr lvl="1" algn="l" rtl="0"/>
            <a:r>
              <a:rPr lang="en-US" sz="1800" dirty="0"/>
              <a:t>Access to camera</a:t>
            </a:r>
          </a:p>
          <a:p>
            <a:pPr lvl="1" algn="l" rtl="0"/>
            <a:r>
              <a:rPr lang="en-US" sz="1800" dirty="0"/>
              <a:t>Realistic access to network (perhaps to test for network coverage in a specific location)</a:t>
            </a:r>
          </a:p>
          <a:p>
            <a:pPr lvl="1" algn="l" rtl="0"/>
            <a:r>
              <a:rPr lang="en-US" sz="1800" dirty="0"/>
              <a:t>Realistic user touch interactions</a:t>
            </a:r>
            <a:endParaRPr lang="ar-SA" sz="1800" dirty="0"/>
          </a:p>
        </p:txBody>
      </p:sp>
    </p:spTree>
    <p:extLst>
      <p:ext uri="{BB962C8B-B14F-4D97-AF65-F5344CB8AC3E}">
        <p14:creationId xmlns:p14="http://schemas.microsoft.com/office/powerpoint/2010/main" val="38133803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CEE1AF66-41E6-4183-8A4B-B7ECC494BAF0}"/>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sz="3700"/>
              <a:t>Testing iOS Apps on Physical Devices</a:t>
            </a:r>
          </a:p>
        </p:txBody>
      </p:sp>
      <p:sp useBgFill="1">
        <p:nvSpPr>
          <p:cNvPr id="12" name="Rectangle 11">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6" name="Rectangle 15">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5" name="عنصر نائب للمحتوى 4">
            <a:extLst>
              <a:ext uri="{FF2B5EF4-FFF2-40B4-BE49-F238E27FC236}">
                <a16:creationId xmlns:a16="http://schemas.microsoft.com/office/drawing/2014/main" id="{F9BF78AB-E241-4B5B-9D46-596C391ACB22}"/>
              </a:ext>
            </a:extLst>
          </p:cNvPr>
          <p:cNvPicPr>
            <a:picLocks noGrp="1" noChangeAspect="1"/>
          </p:cNvPicPr>
          <p:nvPr>
            <p:ph sz="half" idx="1"/>
          </p:nvPr>
        </p:nvPicPr>
        <p:blipFill>
          <a:blip r:embed="rId2"/>
          <a:stretch>
            <a:fillRect/>
          </a:stretch>
        </p:blipFill>
        <p:spPr>
          <a:xfrm>
            <a:off x="882713" y="1765153"/>
            <a:ext cx="4572418" cy="3372157"/>
          </a:xfrm>
          <a:prstGeom prst="rect">
            <a:avLst/>
          </a:prstGeom>
        </p:spPr>
      </p:pic>
      <p:sp>
        <p:nvSpPr>
          <p:cNvPr id="3" name="عنصر نائب للمحتوى 2">
            <a:extLst>
              <a:ext uri="{FF2B5EF4-FFF2-40B4-BE49-F238E27FC236}">
                <a16:creationId xmlns:a16="http://schemas.microsoft.com/office/drawing/2014/main" id="{A3B04D95-0F6D-4820-A4C2-F251CAD8B2D2}"/>
              </a:ext>
            </a:extLst>
          </p:cNvPr>
          <p:cNvSpPr>
            <a:spLocks noGrp="1"/>
          </p:cNvSpPr>
          <p:nvPr>
            <p:ph sz="half" idx="2"/>
          </p:nvPr>
        </p:nvSpPr>
        <p:spPr>
          <a:xfrm>
            <a:off x="6846137" y="2538919"/>
            <a:ext cx="4602152" cy="3596880"/>
          </a:xfrm>
        </p:spPr>
        <p:txBody>
          <a:bodyPr vert="horz" lIns="91440" tIns="45720" rIns="91440" bIns="45720" rtlCol="0">
            <a:normAutofit/>
          </a:bodyPr>
          <a:lstStyle/>
          <a:p>
            <a:pPr algn="l" rtl="0">
              <a:lnSpc>
                <a:spcPct val="90000"/>
              </a:lnSpc>
            </a:pPr>
            <a:r>
              <a:rPr lang="en-US" dirty="0"/>
              <a:t>Apple has greatly simplified set up and manage physical devices for testing.</a:t>
            </a:r>
          </a:p>
          <a:p>
            <a:pPr algn="l" rtl="0">
              <a:lnSpc>
                <a:spcPct val="90000"/>
              </a:lnSpc>
            </a:pPr>
            <a:r>
              <a:rPr lang="en-US" dirty="0"/>
              <a:t>There are really just a few simple steps:</a:t>
            </a:r>
          </a:p>
          <a:p>
            <a:pPr marL="342900" indent="-342900" algn="l" rtl="0">
              <a:lnSpc>
                <a:spcPct val="90000"/>
              </a:lnSpc>
              <a:buAutoNum type="arabicPeriod"/>
            </a:pPr>
            <a:r>
              <a:rPr lang="en-US" dirty="0"/>
              <a:t>Create an Apple ID at </a:t>
            </a:r>
            <a:r>
              <a:rPr lang="en-US" dirty="0">
                <a:hlinkClick r:id="rId3"/>
              </a:rPr>
              <a:t>https://appleid.apple.com</a:t>
            </a:r>
            <a:r>
              <a:rPr lang="en-US" dirty="0"/>
              <a:t>.</a:t>
            </a:r>
          </a:p>
          <a:p>
            <a:pPr marL="342900" indent="-342900" algn="l" rtl="0">
              <a:lnSpc>
                <a:spcPct val="90000"/>
              </a:lnSpc>
              <a:buFont typeface="+mj-lt"/>
              <a:buAutoNum type="arabicPeriod"/>
            </a:pPr>
            <a:r>
              <a:rPr lang="en-US" dirty="0"/>
              <a:t>Add your Apple ID to </a:t>
            </a:r>
            <a:r>
              <a:rPr lang="en-US" dirty="0" err="1"/>
              <a:t>Xcode</a:t>
            </a:r>
            <a:r>
              <a:rPr lang="en-US" dirty="0"/>
              <a:t> by choosing </a:t>
            </a:r>
            <a:r>
              <a:rPr lang="en-US" dirty="0" err="1"/>
              <a:t>Xcode</a:t>
            </a:r>
            <a:r>
              <a:rPr lang="en-US" dirty="0"/>
              <a:t> &gt; Preferences﻿… &gt; Accounts &gt; + &gt; Add Apple ID﻿</a:t>
            </a:r>
          </a:p>
        </p:txBody>
      </p:sp>
    </p:spTree>
    <p:extLst>
      <p:ext uri="{BB962C8B-B14F-4D97-AF65-F5344CB8AC3E}">
        <p14:creationId xmlns:p14="http://schemas.microsoft.com/office/powerpoint/2010/main" val="31798896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CEE1AF66-41E6-4183-8A4B-B7ECC494BAF0}"/>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sz="3700"/>
              <a:t>Testing iOS Apps on Physical Devices</a:t>
            </a:r>
          </a:p>
        </p:txBody>
      </p:sp>
      <p:sp useBgFill="1">
        <p:nvSpPr>
          <p:cNvPr id="13" name="Rectangle 12">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7" name="Rectangle 16">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6" name="عنصر نائب للمحتوى 5" descr="صورة تحتوي على نص&#10;&#10;تم إنشاء الوصف تلقائياً">
            <a:extLst>
              <a:ext uri="{FF2B5EF4-FFF2-40B4-BE49-F238E27FC236}">
                <a16:creationId xmlns:a16="http://schemas.microsoft.com/office/drawing/2014/main" id="{E19A38C7-1501-4F92-B8CA-810F551151FF}"/>
              </a:ext>
            </a:extLst>
          </p:cNvPr>
          <p:cNvPicPr>
            <a:picLocks noGrp="1" noChangeAspect="1"/>
          </p:cNvPicPr>
          <p:nvPr>
            <p:ph sz="half" idx="1"/>
          </p:nvPr>
        </p:nvPicPr>
        <p:blipFill>
          <a:blip r:embed="rId2"/>
          <a:stretch>
            <a:fillRect/>
          </a:stretch>
        </p:blipFill>
        <p:spPr>
          <a:xfrm>
            <a:off x="882713" y="2491024"/>
            <a:ext cx="4572418" cy="1920415"/>
          </a:xfrm>
          <a:prstGeom prst="rect">
            <a:avLst/>
          </a:prstGeom>
        </p:spPr>
      </p:pic>
      <p:sp>
        <p:nvSpPr>
          <p:cNvPr id="4" name="عنصر نائب للمحتوى 3">
            <a:extLst>
              <a:ext uri="{FF2B5EF4-FFF2-40B4-BE49-F238E27FC236}">
                <a16:creationId xmlns:a16="http://schemas.microsoft.com/office/drawing/2014/main" id="{859A9AA2-E9CC-45A8-AB7C-E4C78443DB6C}"/>
              </a:ext>
            </a:extLst>
          </p:cNvPr>
          <p:cNvSpPr>
            <a:spLocks noGrp="1"/>
          </p:cNvSpPr>
          <p:nvPr>
            <p:ph sz="half" idx="2"/>
          </p:nvPr>
        </p:nvSpPr>
        <p:spPr>
          <a:xfrm>
            <a:off x="6846137" y="2538919"/>
            <a:ext cx="4602152" cy="3596880"/>
          </a:xfrm>
        </p:spPr>
        <p:txBody>
          <a:bodyPr vert="horz" lIns="91440" tIns="45720" rIns="91440" bIns="45720" rtlCol="0">
            <a:normAutofit/>
          </a:bodyPr>
          <a:lstStyle/>
          <a:p>
            <a:pPr marL="0" indent="0" algn="l" rtl="0">
              <a:lnSpc>
                <a:spcPct val="90000"/>
              </a:lnSpc>
              <a:buNone/>
            </a:pPr>
            <a:r>
              <a:rPr lang="en-US" dirty="0"/>
              <a:t>3. Enter your Apple ID user name and password and click OK.</a:t>
            </a:r>
          </a:p>
          <a:p>
            <a:pPr marL="0" indent="0" algn="l" rtl="0">
              <a:lnSpc>
                <a:spcPct val="90000"/>
              </a:lnSpc>
              <a:buNone/>
            </a:pPr>
            <a:r>
              <a:rPr lang="en-US" dirty="0"/>
              <a:t>4. Connect a physical device.</a:t>
            </a:r>
          </a:p>
          <a:p>
            <a:pPr marL="0" indent="0" algn="l" rtl="0">
              <a:lnSpc>
                <a:spcPct val="90000"/>
              </a:lnSpc>
              <a:buNone/>
            </a:pPr>
            <a:r>
              <a:rPr lang="en-US" dirty="0"/>
              <a:t>5. Select your physical device in the Scheme list where the Simulator model is listed</a:t>
            </a:r>
          </a:p>
          <a:p>
            <a:pPr marL="0" indent="0" algn="l" rtl="0">
              <a:lnSpc>
                <a:spcPct val="90000"/>
              </a:lnSpc>
              <a:buNone/>
            </a:pPr>
            <a:r>
              <a:rPr lang="en-US" dirty="0"/>
              <a:t>6. Click the Run triangle button.</a:t>
            </a:r>
          </a:p>
        </p:txBody>
      </p:sp>
    </p:spTree>
    <p:extLst>
      <p:ext uri="{BB962C8B-B14F-4D97-AF65-F5344CB8AC3E}">
        <p14:creationId xmlns:p14="http://schemas.microsoft.com/office/powerpoint/2010/main" val="42474108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CEE1AF66-41E6-4183-8A4B-B7ECC494BAF0}"/>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sz="3700"/>
              <a:t>Testing iOS Apps on Physical Devices</a:t>
            </a:r>
          </a:p>
        </p:txBody>
      </p:sp>
      <p:sp useBgFill="1">
        <p:nvSpPr>
          <p:cNvPr id="13" name="Rectangle 12">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7" name="Rectangle 16">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sp>
        <p:nvSpPr>
          <p:cNvPr id="4" name="عنصر نائب للمحتوى 3">
            <a:extLst>
              <a:ext uri="{FF2B5EF4-FFF2-40B4-BE49-F238E27FC236}">
                <a16:creationId xmlns:a16="http://schemas.microsoft.com/office/drawing/2014/main" id="{859A9AA2-E9CC-45A8-AB7C-E4C78443DB6C}"/>
              </a:ext>
            </a:extLst>
          </p:cNvPr>
          <p:cNvSpPr>
            <a:spLocks noGrp="1"/>
          </p:cNvSpPr>
          <p:nvPr>
            <p:ph sz="half" idx="2"/>
          </p:nvPr>
        </p:nvSpPr>
        <p:spPr>
          <a:xfrm>
            <a:off x="6846137" y="2538919"/>
            <a:ext cx="4602152" cy="3596880"/>
          </a:xfrm>
        </p:spPr>
        <p:txBody>
          <a:bodyPr vert="horz" lIns="91440" tIns="45720" rIns="91440" bIns="45720" rtlCol="0">
            <a:normAutofit/>
          </a:bodyPr>
          <a:lstStyle/>
          <a:p>
            <a:pPr algn="l" rtl="0">
              <a:lnSpc>
                <a:spcPct val="90000"/>
              </a:lnSpc>
            </a:pPr>
            <a:r>
              <a:rPr lang="en-US" dirty="0" err="1"/>
              <a:t>Xcode</a:t>
            </a:r>
            <a:r>
              <a:rPr lang="en-US" dirty="0"/>
              <a:t> will automatically sign the app and install the necessary profiles on the device in order to run the app.</a:t>
            </a:r>
          </a:p>
          <a:p>
            <a:pPr algn="l" rtl="0">
              <a:lnSpc>
                <a:spcPct val="90000"/>
              </a:lnSpc>
            </a:pPr>
            <a:r>
              <a:rPr lang="en-US" dirty="0"/>
              <a:t>You can check the status of the signing process, and switch between development teams if you have multiple teams or multiple Apple IDs in the Project.</a:t>
            </a:r>
          </a:p>
        </p:txBody>
      </p:sp>
      <p:pic>
        <p:nvPicPr>
          <p:cNvPr id="10" name="عنصر نائب للمحتوى 9" descr="صورة تحتوي على نص&#10;&#10;تم إنشاء الوصف تلقائياً">
            <a:extLst>
              <a:ext uri="{FF2B5EF4-FFF2-40B4-BE49-F238E27FC236}">
                <a16:creationId xmlns:a16="http://schemas.microsoft.com/office/drawing/2014/main" id="{C011645B-AA76-4D5B-A03D-F699F28F9AFC}"/>
              </a:ext>
            </a:extLst>
          </p:cNvPr>
          <p:cNvPicPr>
            <a:picLocks noGrp="1" noChangeAspect="1"/>
          </p:cNvPicPr>
          <p:nvPr>
            <p:ph sz="half" idx="1"/>
          </p:nvPr>
        </p:nvPicPr>
        <p:blipFill>
          <a:blip r:embed="rId2"/>
          <a:stretch>
            <a:fillRect/>
          </a:stretch>
        </p:blipFill>
        <p:spPr>
          <a:xfrm>
            <a:off x="444642" y="727626"/>
            <a:ext cx="5376722" cy="5077273"/>
          </a:xfrm>
        </p:spPr>
      </p:pic>
    </p:spTree>
    <p:extLst>
      <p:ext uri="{BB962C8B-B14F-4D97-AF65-F5344CB8AC3E}">
        <p14:creationId xmlns:p14="http://schemas.microsoft.com/office/powerpoint/2010/main" val="3706212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CEE1AF66-41E6-4183-8A4B-B7ECC494BAF0}"/>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sz="3700" dirty="0"/>
              <a:t>Testing iOS Apps on Physical Devices</a:t>
            </a:r>
          </a:p>
        </p:txBody>
      </p:sp>
      <p:sp useBgFill="1">
        <p:nvSpPr>
          <p:cNvPr id="13" name="Rectangle 12">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7" name="Rectangle 16">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sp>
        <p:nvSpPr>
          <p:cNvPr id="4" name="عنصر نائب للمحتوى 3">
            <a:extLst>
              <a:ext uri="{FF2B5EF4-FFF2-40B4-BE49-F238E27FC236}">
                <a16:creationId xmlns:a16="http://schemas.microsoft.com/office/drawing/2014/main" id="{859A9AA2-E9CC-45A8-AB7C-E4C78443DB6C}"/>
              </a:ext>
            </a:extLst>
          </p:cNvPr>
          <p:cNvSpPr>
            <a:spLocks noGrp="1"/>
          </p:cNvSpPr>
          <p:nvPr>
            <p:ph sz="half" idx="2"/>
          </p:nvPr>
        </p:nvSpPr>
        <p:spPr>
          <a:xfrm>
            <a:off x="6846137" y="2538919"/>
            <a:ext cx="4602152" cy="3596880"/>
          </a:xfrm>
        </p:spPr>
        <p:txBody>
          <a:bodyPr vert="horz" lIns="91440" tIns="45720" rIns="91440" bIns="45720" rtlCol="0">
            <a:normAutofit/>
          </a:bodyPr>
          <a:lstStyle/>
          <a:p>
            <a:pPr algn="l" rtl="0">
              <a:lnSpc>
                <a:spcPct val="90000"/>
              </a:lnSpc>
            </a:pPr>
            <a:r>
              <a:rPr lang="en-US" dirty="0"/>
              <a:t>As you run your app on the device, you may find it helpful to view the Devices window. Go to Window &gt; Devices.</a:t>
            </a:r>
          </a:p>
          <a:p>
            <a:pPr algn="l" rtl="0">
              <a:lnSpc>
                <a:spcPct val="90000"/>
              </a:lnSpc>
            </a:pPr>
            <a:r>
              <a:rPr lang="en-US" dirty="0"/>
              <a:t>This will show you the currently running device and any simulators available.</a:t>
            </a:r>
          </a:p>
        </p:txBody>
      </p:sp>
      <p:pic>
        <p:nvPicPr>
          <p:cNvPr id="7" name="عنصر نائب للمحتوى 6">
            <a:extLst>
              <a:ext uri="{FF2B5EF4-FFF2-40B4-BE49-F238E27FC236}">
                <a16:creationId xmlns:a16="http://schemas.microsoft.com/office/drawing/2014/main" id="{9B23CD25-40B5-4C06-90B7-D3D90D18F8EC}"/>
              </a:ext>
            </a:extLst>
          </p:cNvPr>
          <p:cNvPicPr>
            <a:picLocks noGrp="1" noChangeAspect="1"/>
          </p:cNvPicPr>
          <p:nvPr>
            <p:ph sz="half" idx="1"/>
          </p:nvPr>
        </p:nvPicPr>
        <p:blipFill>
          <a:blip r:embed="rId2"/>
          <a:stretch>
            <a:fillRect/>
          </a:stretch>
        </p:blipFill>
        <p:spPr>
          <a:xfrm>
            <a:off x="513708" y="883578"/>
            <a:ext cx="5307655" cy="4924477"/>
          </a:xfrm>
        </p:spPr>
      </p:pic>
    </p:spTree>
    <p:extLst>
      <p:ext uri="{BB962C8B-B14F-4D97-AF65-F5344CB8AC3E}">
        <p14:creationId xmlns:p14="http://schemas.microsoft.com/office/powerpoint/2010/main" val="3927501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12">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F079C96F-BFAF-4A3D-A64A-3047D918762A}"/>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a:t>Creating the Xcode Project</a:t>
            </a:r>
          </a:p>
        </p:txBody>
      </p:sp>
      <p:sp useBgFill="1">
        <p:nvSpPr>
          <p:cNvPr id="27" name="Rectangle 14">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6">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9" name="Rectangle 18">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8" name="عنصر نائب للمحتوى 7">
            <a:extLst>
              <a:ext uri="{FF2B5EF4-FFF2-40B4-BE49-F238E27FC236}">
                <a16:creationId xmlns:a16="http://schemas.microsoft.com/office/drawing/2014/main" id="{772A0288-3C42-4CBB-AC94-988BE9706E87}"/>
              </a:ext>
            </a:extLst>
          </p:cNvPr>
          <p:cNvPicPr>
            <a:picLocks noGrp="1" noChangeAspect="1"/>
          </p:cNvPicPr>
          <p:nvPr>
            <p:ph sz="half" idx="2"/>
          </p:nvPr>
        </p:nvPicPr>
        <p:blipFill>
          <a:blip r:embed="rId2"/>
          <a:stretch>
            <a:fillRect/>
          </a:stretch>
        </p:blipFill>
        <p:spPr>
          <a:xfrm>
            <a:off x="882713" y="2228110"/>
            <a:ext cx="4572418" cy="2446243"/>
          </a:xfrm>
          <a:prstGeom prst="rect">
            <a:avLst/>
          </a:prstGeom>
        </p:spPr>
      </p:pic>
      <p:sp>
        <p:nvSpPr>
          <p:cNvPr id="3" name="عنصر نائب للمحتوى 2">
            <a:extLst>
              <a:ext uri="{FF2B5EF4-FFF2-40B4-BE49-F238E27FC236}">
                <a16:creationId xmlns:a16="http://schemas.microsoft.com/office/drawing/2014/main" id="{987EE24B-4B79-47AF-B3B6-2219FB8E6D52}"/>
              </a:ext>
            </a:extLst>
          </p:cNvPr>
          <p:cNvSpPr>
            <a:spLocks noGrp="1"/>
          </p:cNvSpPr>
          <p:nvPr>
            <p:ph sz="half" idx="1"/>
          </p:nvPr>
        </p:nvSpPr>
        <p:spPr>
          <a:xfrm>
            <a:off x="6846137" y="2538919"/>
            <a:ext cx="4602152" cy="3596880"/>
          </a:xfrm>
        </p:spPr>
        <p:txBody>
          <a:bodyPr vert="horz" lIns="91440" tIns="45720" rIns="91440" bIns="45720" rtlCol="0">
            <a:normAutofit/>
          </a:bodyPr>
          <a:lstStyle/>
          <a:p>
            <a:pPr marL="342900" algn="l" rtl="0"/>
            <a:r>
              <a:rPr lang="en-US" dirty="0"/>
              <a:t>After </a:t>
            </a:r>
            <a:r>
              <a:rPr lang="en-US" dirty="0" err="1"/>
              <a:t>Xcode</a:t>
            </a:r>
            <a:r>
              <a:rPr lang="en-US" dirty="0"/>
              <a:t> starts:</a:t>
            </a:r>
          </a:p>
          <a:p>
            <a:pPr marL="445770" indent="-285750" algn="l" rtl="0"/>
            <a:r>
              <a:rPr lang="en-US" dirty="0"/>
              <a:t>Select </a:t>
            </a:r>
            <a:r>
              <a:rPr lang="en-US" b="1" dirty="0">
                <a:effectLst/>
              </a:rPr>
              <a:t>the Create a New </a:t>
            </a:r>
            <a:r>
              <a:rPr lang="en-US" b="1" dirty="0" err="1">
                <a:effectLst/>
              </a:rPr>
              <a:t>Xcode</a:t>
            </a:r>
            <a:r>
              <a:rPr lang="en-US" b="1" dirty="0">
                <a:effectLst/>
              </a:rPr>
              <a:t> Project </a:t>
            </a:r>
            <a:r>
              <a:rPr lang="en-US" dirty="0">
                <a:effectLst/>
              </a:rPr>
              <a:t>option.</a:t>
            </a:r>
          </a:p>
          <a:p>
            <a:pPr marL="342900" algn="l" rtl="0"/>
            <a:endParaRPr lang="en-US" dirty="0">
              <a:effectLst/>
            </a:endParaRPr>
          </a:p>
          <a:p>
            <a:pPr marL="342900" algn="l" rtl="0"/>
            <a:endParaRPr lang="en-US" dirty="0">
              <a:effectLst/>
            </a:endParaRPr>
          </a:p>
          <a:p>
            <a:pPr marL="342900" algn="l" rtl="0"/>
            <a:endParaRPr lang="en-US" dirty="0">
              <a:effectLst/>
            </a:endParaRPr>
          </a:p>
        </p:txBody>
      </p:sp>
      <p:sp>
        <p:nvSpPr>
          <p:cNvPr id="10" name="شكل بيضاوي 9">
            <a:extLst>
              <a:ext uri="{FF2B5EF4-FFF2-40B4-BE49-F238E27FC236}">
                <a16:creationId xmlns:a16="http://schemas.microsoft.com/office/drawing/2014/main" id="{27676F5C-FC9E-41F2-BAC9-ED23659B3992}"/>
              </a:ext>
            </a:extLst>
          </p:cNvPr>
          <p:cNvSpPr/>
          <p:nvPr/>
        </p:nvSpPr>
        <p:spPr>
          <a:xfrm>
            <a:off x="7231327" y="3966830"/>
            <a:ext cx="3831771" cy="17182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b="1" dirty="0">
                <a:effectLst/>
              </a:rPr>
              <a:t>If you don’t have </a:t>
            </a:r>
            <a:r>
              <a:rPr lang="en-US" b="1" dirty="0" err="1">
                <a:effectLst/>
              </a:rPr>
              <a:t>Xcode</a:t>
            </a:r>
            <a:r>
              <a:rPr lang="en-US" b="1" dirty="0">
                <a:effectLst/>
              </a:rPr>
              <a:t> installed on your Mac, go to the App Store and search for it.</a:t>
            </a:r>
            <a:endParaRPr lang="ar-SA" b="1" dirty="0"/>
          </a:p>
        </p:txBody>
      </p:sp>
    </p:spTree>
    <p:extLst>
      <p:ext uri="{BB962C8B-B14F-4D97-AF65-F5344CB8AC3E}">
        <p14:creationId xmlns:p14="http://schemas.microsoft.com/office/powerpoint/2010/main" val="35353299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87E3F72-1E4D-45F1-ACF8-B0DE25E23486}"/>
              </a:ext>
            </a:extLst>
          </p:cNvPr>
          <p:cNvSpPr>
            <a:spLocks noGrp="1"/>
          </p:cNvSpPr>
          <p:nvPr>
            <p:ph type="title"/>
          </p:nvPr>
        </p:nvSpPr>
        <p:spPr/>
        <p:txBody>
          <a:bodyPr>
            <a:normAutofit/>
          </a:bodyPr>
          <a:lstStyle/>
          <a:p>
            <a:r>
              <a:rPr lang="en-US" dirty="0"/>
              <a:t>Conclusion</a:t>
            </a:r>
            <a:endParaRPr lang="ar-SA" dirty="0"/>
          </a:p>
        </p:txBody>
      </p:sp>
      <p:sp>
        <p:nvSpPr>
          <p:cNvPr id="3" name="عنصر نائب للمحتوى 2">
            <a:extLst>
              <a:ext uri="{FF2B5EF4-FFF2-40B4-BE49-F238E27FC236}">
                <a16:creationId xmlns:a16="http://schemas.microsoft.com/office/drawing/2014/main" id="{81F81CAF-5383-44A8-81AA-1408F672D03C}"/>
              </a:ext>
            </a:extLst>
          </p:cNvPr>
          <p:cNvSpPr>
            <a:spLocks noGrp="1"/>
          </p:cNvSpPr>
          <p:nvPr>
            <p:ph idx="1"/>
          </p:nvPr>
        </p:nvSpPr>
        <p:spPr/>
        <p:txBody>
          <a:bodyPr>
            <a:normAutofit/>
          </a:bodyPr>
          <a:lstStyle/>
          <a:p>
            <a:pPr algn="l" rtl="0"/>
            <a:r>
              <a:rPr lang="en-US" dirty="0"/>
              <a:t>You have built your first iOS app. You created an </a:t>
            </a:r>
            <a:r>
              <a:rPr lang="en-US" dirty="0" err="1"/>
              <a:t>Xcode</a:t>
            </a:r>
            <a:r>
              <a:rPr lang="en-US" dirty="0"/>
              <a:t> project, designed and coded a user interface, and finally made the app do something.</a:t>
            </a:r>
          </a:p>
          <a:p>
            <a:pPr algn="l" rtl="0"/>
            <a:r>
              <a:rPr lang="en-US" dirty="0"/>
              <a:t>Along the way, you learned the process of iOS app development, the </a:t>
            </a:r>
            <a:r>
              <a:rPr lang="en-US" dirty="0" err="1"/>
              <a:t>Xcode</a:t>
            </a:r>
            <a:r>
              <a:rPr lang="en-US" dirty="0"/>
              <a:t> development environment, the components of an iOS app, and how to run the app on a physical device.</a:t>
            </a:r>
          </a:p>
        </p:txBody>
      </p:sp>
    </p:spTree>
    <p:extLst>
      <p:ext uri="{BB962C8B-B14F-4D97-AF65-F5344CB8AC3E}">
        <p14:creationId xmlns:p14="http://schemas.microsoft.com/office/powerpoint/2010/main" val="25777450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87E3F72-1E4D-45F1-ACF8-B0DE25E23486}"/>
              </a:ext>
            </a:extLst>
          </p:cNvPr>
          <p:cNvSpPr>
            <a:spLocks noGrp="1"/>
          </p:cNvSpPr>
          <p:nvPr>
            <p:ph type="title"/>
          </p:nvPr>
        </p:nvSpPr>
        <p:spPr/>
        <p:txBody>
          <a:bodyPr>
            <a:normAutofit/>
          </a:bodyPr>
          <a:lstStyle/>
          <a:p>
            <a:pPr rtl="0"/>
            <a:r>
              <a:rPr lang="en-US" sz="5400" dirty="0"/>
              <a:t>Comments !!</a:t>
            </a:r>
            <a:br>
              <a:rPr lang="en-US" sz="5400" dirty="0"/>
            </a:br>
            <a:r>
              <a:rPr lang="en-US" sz="5400" dirty="0"/>
              <a:t>Questions</a:t>
            </a:r>
            <a:endParaRPr lang="ar-SA" sz="5400" dirty="0"/>
          </a:p>
        </p:txBody>
      </p:sp>
      <p:sp>
        <p:nvSpPr>
          <p:cNvPr id="4" name="عنصر نائب للنص 3">
            <a:extLst>
              <a:ext uri="{FF2B5EF4-FFF2-40B4-BE49-F238E27FC236}">
                <a16:creationId xmlns:a16="http://schemas.microsoft.com/office/drawing/2014/main" id="{8B22D840-FFE1-4590-8D5B-DCD71BF9F37E}"/>
              </a:ext>
            </a:extLst>
          </p:cNvPr>
          <p:cNvSpPr>
            <a:spLocks noGrp="1"/>
          </p:cNvSpPr>
          <p:nvPr>
            <p:ph type="body" idx="1"/>
          </p:nvPr>
        </p:nvSpPr>
        <p:spPr/>
        <p:txBody>
          <a:bodyPr/>
          <a:lstStyle/>
          <a:p>
            <a:r>
              <a:rPr lang="en-US" dirty="0"/>
              <a:t> </a:t>
            </a:r>
            <a:endParaRPr lang="ar-SA" dirty="0"/>
          </a:p>
        </p:txBody>
      </p:sp>
    </p:spTree>
    <p:extLst>
      <p:ext uri="{BB962C8B-B14F-4D97-AF65-F5344CB8AC3E}">
        <p14:creationId xmlns:p14="http://schemas.microsoft.com/office/powerpoint/2010/main" val="212748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F079C96F-BFAF-4A3D-A64A-3047D918762A}"/>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a:t>Creating the Xcode Project</a:t>
            </a:r>
          </a:p>
        </p:txBody>
      </p:sp>
      <p:sp useBgFill="1">
        <p:nvSpPr>
          <p:cNvPr id="14" name="Rectangle 13">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5">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2" name="Rectangle 17">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7" name="عنصر نائب للمحتوى 6">
            <a:extLst>
              <a:ext uri="{FF2B5EF4-FFF2-40B4-BE49-F238E27FC236}">
                <a16:creationId xmlns:a16="http://schemas.microsoft.com/office/drawing/2014/main" id="{C23006F6-24D2-4105-B817-29916FB496A4}"/>
              </a:ext>
            </a:extLst>
          </p:cNvPr>
          <p:cNvPicPr>
            <a:picLocks noGrp="1" noChangeAspect="1"/>
          </p:cNvPicPr>
          <p:nvPr>
            <p:ph sz="half" idx="2"/>
          </p:nvPr>
        </p:nvPicPr>
        <p:blipFill>
          <a:blip r:embed="rId2"/>
          <a:stretch>
            <a:fillRect/>
          </a:stretch>
        </p:blipFill>
        <p:spPr>
          <a:xfrm>
            <a:off x="882713" y="1799447"/>
            <a:ext cx="4572418" cy="3303570"/>
          </a:xfrm>
          <a:prstGeom prst="rect">
            <a:avLst/>
          </a:prstGeom>
        </p:spPr>
      </p:pic>
      <p:sp>
        <p:nvSpPr>
          <p:cNvPr id="4" name="عنصر نائب للمحتوى 3">
            <a:extLst>
              <a:ext uri="{FF2B5EF4-FFF2-40B4-BE49-F238E27FC236}">
                <a16:creationId xmlns:a16="http://schemas.microsoft.com/office/drawing/2014/main" id="{E7E66636-8867-46C2-BE5F-6DA0C78DDCC8}"/>
              </a:ext>
            </a:extLst>
          </p:cNvPr>
          <p:cNvSpPr>
            <a:spLocks noGrp="1"/>
          </p:cNvSpPr>
          <p:nvPr>
            <p:ph sz="half" idx="1"/>
          </p:nvPr>
        </p:nvSpPr>
        <p:spPr>
          <a:xfrm>
            <a:off x="6846137" y="2538919"/>
            <a:ext cx="4602152" cy="3596880"/>
          </a:xfrm>
        </p:spPr>
        <p:txBody>
          <a:bodyPr vert="horz" lIns="91440" tIns="45720" rIns="91440" bIns="45720" rtlCol="0">
            <a:normAutofit/>
          </a:bodyPr>
          <a:lstStyle/>
          <a:p>
            <a:pPr algn="l" rtl="0"/>
            <a:r>
              <a:rPr lang="en-US" dirty="0"/>
              <a:t>Next, notice in the tab bar at the top of the window that you can create projects for both iOS and OS X. </a:t>
            </a:r>
          </a:p>
          <a:p>
            <a:pPr marL="0" algn="l" rtl="0"/>
            <a:r>
              <a:rPr lang="en-US" dirty="0"/>
              <a:t>Here is focus on </a:t>
            </a:r>
            <a:r>
              <a:rPr lang="en-US" b="1" dirty="0"/>
              <a:t>iOS applications</a:t>
            </a:r>
            <a:r>
              <a:rPr lang="en-US" dirty="0"/>
              <a:t>.</a:t>
            </a:r>
          </a:p>
          <a:p>
            <a:pPr marL="0" algn="l" rtl="0"/>
            <a:r>
              <a:rPr lang="en-US" dirty="0"/>
              <a:t>There are several templates, choose </a:t>
            </a:r>
            <a:r>
              <a:rPr lang="en-US" b="1" dirty="0"/>
              <a:t>Single View Application.</a:t>
            </a:r>
            <a:endParaRPr lang="en-US" dirty="0"/>
          </a:p>
        </p:txBody>
      </p:sp>
    </p:spTree>
    <p:extLst>
      <p:ext uri="{BB962C8B-B14F-4D97-AF65-F5344CB8AC3E}">
        <p14:creationId xmlns:p14="http://schemas.microsoft.com/office/powerpoint/2010/main" val="4163587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F079C96F-BFAF-4A3D-A64A-3047D918762A}"/>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dirty="0"/>
              <a:t>Creating the </a:t>
            </a:r>
            <a:r>
              <a:rPr lang="en-US" dirty="0" err="1"/>
              <a:t>Xcode</a:t>
            </a:r>
            <a:r>
              <a:rPr lang="en-US" dirty="0"/>
              <a:t> Project</a:t>
            </a:r>
          </a:p>
        </p:txBody>
      </p:sp>
      <p:sp useBgFill="1">
        <p:nvSpPr>
          <p:cNvPr id="14" name="Rectangle 13">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8" name="Rectangle 17">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7" name="عنصر نائب للمحتوى 6">
            <a:extLst>
              <a:ext uri="{FF2B5EF4-FFF2-40B4-BE49-F238E27FC236}">
                <a16:creationId xmlns:a16="http://schemas.microsoft.com/office/drawing/2014/main" id="{8D36B79C-BFD6-4FBA-BEC7-98C818BB0A3C}"/>
              </a:ext>
            </a:extLst>
          </p:cNvPr>
          <p:cNvPicPr>
            <a:picLocks noGrp="1" noChangeAspect="1"/>
          </p:cNvPicPr>
          <p:nvPr>
            <p:ph sz="half" idx="1"/>
          </p:nvPr>
        </p:nvPicPr>
        <p:blipFill>
          <a:blip r:embed="rId2"/>
          <a:stretch>
            <a:fillRect/>
          </a:stretch>
        </p:blipFill>
        <p:spPr>
          <a:xfrm>
            <a:off x="882713" y="1833740"/>
            <a:ext cx="4572418" cy="3234984"/>
          </a:xfrm>
          <a:prstGeom prst="rect">
            <a:avLst/>
          </a:prstGeom>
        </p:spPr>
      </p:pic>
      <p:graphicFrame>
        <p:nvGraphicFramePr>
          <p:cNvPr id="8" name="عنصر نائب للمحتوى 7">
            <a:extLst>
              <a:ext uri="{FF2B5EF4-FFF2-40B4-BE49-F238E27FC236}">
                <a16:creationId xmlns:a16="http://schemas.microsoft.com/office/drawing/2014/main" id="{8B848524-CA5F-4454-BC08-293BE9B477E4}"/>
              </a:ext>
            </a:extLst>
          </p:cNvPr>
          <p:cNvGraphicFramePr>
            <a:graphicFrameLocks noGrp="1"/>
          </p:cNvGraphicFramePr>
          <p:nvPr>
            <p:ph sz="half" idx="2"/>
            <p:extLst>
              <p:ext uri="{D42A27DB-BD31-4B8C-83A1-F6EECF244321}">
                <p14:modId xmlns:p14="http://schemas.microsoft.com/office/powerpoint/2010/main" val="2556045442"/>
              </p:ext>
            </p:extLst>
          </p:nvPr>
        </p:nvGraphicFramePr>
        <p:xfrm>
          <a:off x="6846137" y="2538919"/>
          <a:ext cx="4602152" cy="3596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2826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F079C96F-BFAF-4A3D-A64A-3047D918762A}"/>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dirty="0"/>
              <a:t>Creating the </a:t>
            </a:r>
            <a:r>
              <a:rPr lang="en-US" dirty="0" err="1"/>
              <a:t>Xcode</a:t>
            </a:r>
            <a:r>
              <a:rPr lang="en-US" dirty="0"/>
              <a:t> Project</a:t>
            </a:r>
          </a:p>
        </p:txBody>
      </p:sp>
      <p:sp useBgFill="1">
        <p:nvSpPr>
          <p:cNvPr id="15" name="Rectangle 14">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9" name="Rectangle 18">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8" name="عنصر نائب للمحتوى 7">
            <a:extLst>
              <a:ext uri="{FF2B5EF4-FFF2-40B4-BE49-F238E27FC236}">
                <a16:creationId xmlns:a16="http://schemas.microsoft.com/office/drawing/2014/main" id="{8C336DA7-6911-4314-9D4C-634D39F2988B}"/>
              </a:ext>
            </a:extLst>
          </p:cNvPr>
          <p:cNvPicPr>
            <a:picLocks noGrp="1" noChangeAspect="1"/>
          </p:cNvPicPr>
          <p:nvPr>
            <p:ph sz="half" idx="2"/>
          </p:nvPr>
        </p:nvPicPr>
        <p:blipFill>
          <a:blip r:embed="rId2"/>
          <a:stretch>
            <a:fillRect/>
          </a:stretch>
        </p:blipFill>
        <p:spPr>
          <a:xfrm>
            <a:off x="882713" y="1788015"/>
            <a:ext cx="4572418" cy="3326433"/>
          </a:xfrm>
          <a:prstGeom prst="rect">
            <a:avLst/>
          </a:prstGeom>
        </p:spPr>
      </p:pic>
      <p:sp>
        <p:nvSpPr>
          <p:cNvPr id="5" name="عنصر نائب للمحتوى 4">
            <a:extLst>
              <a:ext uri="{FF2B5EF4-FFF2-40B4-BE49-F238E27FC236}">
                <a16:creationId xmlns:a16="http://schemas.microsoft.com/office/drawing/2014/main" id="{C61E28C0-B2DF-445F-A597-5EBE0F29440D}"/>
              </a:ext>
            </a:extLst>
          </p:cNvPr>
          <p:cNvSpPr>
            <a:spLocks noGrp="1"/>
          </p:cNvSpPr>
          <p:nvPr>
            <p:ph sz="half" idx="1"/>
          </p:nvPr>
        </p:nvSpPr>
        <p:spPr>
          <a:xfrm>
            <a:off x="6846137" y="2538919"/>
            <a:ext cx="4602152" cy="3596880"/>
          </a:xfrm>
        </p:spPr>
        <p:txBody>
          <a:bodyPr vert="horz" lIns="91440" tIns="45720" rIns="91440" bIns="45720" rtlCol="0">
            <a:normAutofit lnSpcReduction="10000"/>
          </a:bodyPr>
          <a:lstStyle/>
          <a:p>
            <a:pPr algn="l" rtl="0">
              <a:lnSpc>
                <a:spcPct val="120000"/>
              </a:lnSpc>
            </a:pPr>
            <a:r>
              <a:rPr lang="en-US" dirty="0"/>
              <a:t>Save the project in an appropriate place on the disk to create the project files then Click Create.</a:t>
            </a:r>
          </a:p>
          <a:p>
            <a:pPr algn="l" rtl="0">
              <a:lnSpc>
                <a:spcPct val="120000"/>
              </a:lnSpc>
            </a:pPr>
            <a:r>
              <a:rPr lang="en-US" dirty="0"/>
              <a:t>The main </a:t>
            </a:r>
            <a:r>
              <a:rPr lang="en-US" dirty="0" err="1"/>
              <a:t>Xcode</a:t>
            </a:r>
            <a:r>
              <a:rPr lang="en-US" dirty="0"/>
              <a:t> workspace window will appear.</a:t>
            </a:r>
          </a:p>
          <a:p>
            <a:pPr algn="l" rtl="0">
              <a:lnSpc>
                <a:spcPct val="120000"/>
              </a:lnSpc>
            </a:pPr>
            <a:r>
              <a:rPr lang="en-US" dirty="0"/>
              <a:t>There are many areas:</a:t>
            </a:r>
          </a:p>
          <a:p>
            <a:pPr lvl="1" algn="l" rtl="0">
              <a:lnSpc>
                <a:spcPct val="120000"/>
              </a:lnSpc>
            </a:pPr>
            <a:r>
              <a:rPr lang="en-US" b="1" dirty="0"/>
              <a:t>Navigator Area</a:t>
            </a:r>
            <a:r>
              <a:rPr lang="en-US" dirty="0"/>
              <a:t>: displays the item in the Editor Area.</a:t>
            </a:r>
          </a:p>
          <a:p>
            <a:pPr lvl="1" algn="l" rtl="0">
              <a:lnSpc>
                <a:spcPct val="120000"/>
              </a:lnSpc>
            </a:pPr>
            <a:r>
              <a:rPr lang="en-US" b="1" dirty="0"/>
              <a:t>Utility Area</a:t>
            </a:r>
            <a:r>
              <a:rPr lang="en-US" dirty="0"/>
              <a:t>: displays detailed information about the item in the Editor Area.</a:t>
            </a:r>
          </a:p>
        </p:txBody>
      </p:sp>
    </p:spTree>
    <p:extLst>
      <p:ext uri="{BB962C8B-B14F-4D97-AF65-F5344CB8AC3E}">
        <p14:creationId xmlns:p14="http://schemas.microsoft.com/office/powerpoint/2010/main" val="1488327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F079C96F-BFAF-4A3D-A64A-3047D918762A}"/>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a:t>Creating the Xcode Project</a:t>
            </a:r>
          </a:p>
        </p:txBody>
      </p:sp>
      <p:sp useBgFill="1">
        <p:nvSpPr>
          <p:cNvPr id="15" name="Rectangle 14">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9" name="Rectangle 18">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8" name="عنصر نائب للمحتوى 7">
            <a:extLst>
              <a:ext uri="{FF2B5EF4-FFF2-40B4-BE49-F238E27FC236}">
                <a16:creationId xmlns:a16="http://schemas.microsoft.com/office/drawing/2014/main" id="{8C336DA7-6911-4314-9D4C-634D39F2988B}"/>
              </a:ext>
            </a:extLst>
          </p:cNvPr>
          <p:cNvPicPr>
            <a:picLocks noGrp="1" noChangeAspect="1"/>
          </p:cNvPicPr>
          <p:nvPr>
            <p:ph sz="half" idx="2"/>
          </p:nvPr>
        </p:nvPicPr>
        <p:blipFill>
          <a:blip r:embed="rId2"/>
          <a:stretch>
            <a:fillRect/>
          </a:stretch>
        </p:blipFill>
        <p:spPr>
          <a:xfrm>
            <a:off x="882713" y="1788015"/>
            <a:ext cx="4572418" cy="3326433"/>
          </a:xfrm>
          <a:prstGeom prst="rect">
            <a:avLst/>
          </a:prstGeom>
        </p:spPr>
      </p:pic>
      <p:sp>
        <p:nvSpPr>
          <p:cNvPr id="5" name="عنصر نائب للمحتوى 4">
            <a:extLst>
              <a:ext uri="{FF2B5EF4-FFF2-40B4-BE49-F238E27FC236}">
                <a16:creationId xmlns:a16="http://schemas.microsoft.com/office/drawing/2014/main" id="{C61E28C0-B2DF-445F-A597-5EBE0F29440D}"/>
              </a:ext>
            </a:extLst>
          </p:cNvPr>
          <p:cNvSpPr>
            <a:spLocks noGrp="1"/>
          </p:cNvSpPr>
          <p:nvPr>
            <p:ph sz="half" idx="1"/>
          </p:nvPr>
        </p:nvSpPr>
        <p:spPr>
          <a:xfrm>
            <a:off x="6846137" y="2538919"/>
            <a:ext cx="4602152" cy="3596880"/>
          </a:xfrm>
        </p:spPr>
        <p:txBody>
          <a:bodyPr vert="horz" lIns="91440" tIns="45720" rIns="91440" bIns="45720" rtlCol="0">
            <a:normAutofit/>
          </a:bodyPr>
          <a:lstStyle/>
          <a:p>
            <a:pPr algn="l" rtl="0"/>
            <a:r>
              <a:rPr lang="en-US" dirty="0"/>
              <a:t>Each main area has a Selector Bar that allows for choosing the specific information shown in that part of the IDE.</a:t>
            </a:r>
          </a:p>
          <a:p>
            <a:pPr algn="l" rtl="0"/>
            <a:r>
              <a:rPr lang="en-US" dirty="0"/>
              <a:t>For example, the Inspector Selector Bar allows for choosing between six different kinds of information about the document, shown in the Editor Area.</a:t>
            </a:r>
          </a:p>
        </p:txBody>
      </p:sp>
    </p:spTree>
    <p:extLst>
      <p:ext uri="{BB962C8B-B14F-4D97-AF65-F5344CB8AC3E}">
        <p14:creationId xmlns:p14="http://schemas.microsoft.com/office/powerpoint/2010/main" val="4038014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عنوان 1">
            <a:extLst>
              <a:ext uri="{FF2B5EF4-FFF2-40B4-BE49-F238E27FC236}">
                <a16:creationId xmlns:a16="http://schemas.microsoft.com/office/drawing/2014/main" id="{F079C96F-BFAF-4A3D-A64A-3047D918762A}"/>
              </a:ext>
            </a:extLst>
          </p:cNvPr>
          <p:cNvSpPr>
            <a:spLocks noGrp="1"/>
          </p:cNvSpPr>
          <p:nvPr>
            <p:ph type="title"/>
          </p:nvPr>
        </p:nvSpPr>
        <p:spPr>
          <a:xfrm>
            <a:off x="6846137" y="727626"/>
            <a:ext cx="4602152" cy="1718225"/>
          </a:xfrm>
        </p:spPr>
        <p:txBody>
          <a:bodyPr vert="horz" lIns="91440" tIns="45720" rIns="91440" bIns="45720" rtlCol="0" anchor="ctr">
            <a:normAutofit/>
          </a:bodyPr>
          <a:lstStyle/>
          <a:p>
            <a:pPr rtl="0"/>
            <a:r>
              <a:rPr lang="en-US" dirty="0"/>
              <a:t>Creating the </a:t>
            </a:r>
            <a:r>
              <a:rPr lang="en-US" dirty="0" err="1"/>
              <a:t>Xcode</a:t>
            </a:r>
            <a:r>
              <a:rPr lang="en-US" dirty="0"/>
              <a:t> Project</a:t>
            </a:r>
          </a:p>
        </p:txBody>
      </p:sp>
      <p:sp useBgFill="1">
        <p:nvSpPr>
          <p:cNvPr id="16" name="Rectangle 15">
            <a:extLst>
              <a:ext uri="{FF2B5EF4-FFF2-40B4-BE49-F238E27FC236}">
                <a16:creationId xmlns:a16="http://schemas.microsoft.com/office/drawing/2014/main" id="{4E1605C1-ED2D-4AAA-BD9C-24B82055F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8DFA4F8-B856-483B-85AE-5CDF5A5F1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0" name="Rectangle 19">
            <a:extLst>
              <a:ext uri="{FF2B5EF4-FFF2-40B4-BE49-F238E27FC236}">
                <a16:creationId xmlns:a16="http://schemas.microsoft.com/office/drawing/2014/main" id="{6FC9FCC7-29B1-433A-AC58-FEAE48D84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082" y="407588"/>
            <a:ext cx="5532146" cy="6066184"/>
          </a:xfrm>
          <a:prstGeom prst="rect">
            <a:avLst/>
          </a:prstGeom>
          <a:noFill/>
          <a:ln w="6350" cap="sq" cmpd="sng" algn="ctr">
            <a:solidFill>
              <a:schemeClr val="tx1">
                <a:lumMod val="75000"/>
                <a:lumOff val="25000"/>
              </a:schemeClr>
            </a:solidFill>
            <a:prstDash val="solid"/>
            <a:miter lim="800000"/>
          </a:ln>
          <a:effectLst/>
        </p:spPr>
      </p:sp>
      <p:pic>
        <p:nvPicPr>
          <p:cNvPr id="9" name="عنصر نائب للمحتوى 8" descr="صورة تحتوي على منضدة&#10;&#10;تم إنشاء الوصف تلقائياً">
            <a:extLst>
              <a:ext uri="{FF2B5EF4-FFF2-40B4-BE49-F238E27FC236}">
                <a16:creationId xmlns:a16="http://schemas.microsoft.com/office/drawing/2014/main" id="{2E32394D-BE3F-4B22-AB29-6C871590F4EF}"/>
              </a:ext>
            </a:extLst>
          </p:cNvPr>
          <p:cNvPicPr>
            <a:picLocks noGrp="1" noChangeAspect="1"/>
          </p:cNvPicPr>
          <p:nvPr>
            <p:ph sz="half" idx="2"/>
          </p:nvPr>
        </p:nvPicPr>
        <p:blipFill>
          <a:blip r:embed="rId2"/>
          <a:stretch>
            <a:fillRect/>
          </a:stretch>
        </p:blipFill>
        <p:spPr>
          <a:xfrm>
            <a:off x="629920" y="802640"/>
            <a:ext cx="5161279" cy="5100319"/>
          </a:xfrm>
          <a:prstGeom prst="rect">
            <a:avLst/>
          </a:prstGeom>
        </p:spPr>
      </p:pic>
      <p:sp>
        <p:nvSpPr>
          <p:cNvPr id="3" name="عنصر نائب للمحتوى 2">
            <a:extLst>
              <a:ext uri="{FF2B5EF4-FFF2-40B4-BE49-F238E27FC236}">
                <a16:creationId xmlns:a16="http://schemas.microsoft.com/office/drawing/2014/main" id="{987EE24B-4B79-47AF-B3B6-2219FB8E6D52}"/>
              </a:ext>
            </a:extLst>
          </p:cNvPr>
          <p:cNvSpPr>
            <a:spLocks noGrp="1"/>
          </p:cNvSpPr>
          <p:nvPr>
            <p:ph sz="half" idx="1"/>
          </p:nvPr>
        </p:nvSpPr>
        <p:spPr>
          <a:xfrm>
            <a:off x="6846137" y="2538919"/>
            <a:ext cx="4602152" cy="3596880"/>
          </a:xfrm>
        </p:spPr>
        <p:txBody>
          <a:bodyPr vert="horz" lIns="91440" tIns="45720" rIns="91440" bIns="45720" rtlCol="0">
            <a:normAutofit/>
          </a:bodyPr>
          <a:lstStyle/>
          <a:p>
            <a:pPr algn="l" rtl="0">
              <a:lnSpc>
                <a:spcPct val="120000"/>
              </a:lnSpc>
            </a:pPr>
            <a:r>
              <a:rPr lang="en-US" dirty="0" err="1"/>
              <a:t>Xcode</a:t>
            </a:r>
            <a:r>
              <a:rPr lang="en-US" dirty="0"/>
              <a:t> is a very powerful development environment with a lot of functionality.</a:t>
            </a:r>
          </a:p>
        </p:txBody>
      </p:sp>
      <p:sp>
        <p:nvSpPr>
          <p:cNvPr id="11" name="سهم: لليسار 10">
            <a:extLst>
              <a:ext uri="{FF2B5EF4-FFF2-40B4-BE49-F238E27FC236}">
                <a16:creationId xmlns:a16="http://schemas.microsoft.com/office/drawing/2014/main" id="{826D41D1-E5AC-4BFE-AB6D-B6E29BA95B16}"/>
              </a:ext>
            </a:extLst>
          </p:cNvPr>
          <p:cNvSpPr/>
          <p:nvPr/>
        </p:nvSpPr>
        <p:spPr>
          <a:xfrm>
            <a:off x="6846137" y="3801970"/>
            <a:ext cx="4201669" cy="204034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b="1" dirty="0"/>
              <a:t>After created the “Hello World” project, should see the view of </a:t>
            </a:r>
            <a:r>
              <a:rPr lang="en-US" b="1" dirty="0" err="1"/>
              <a:t>Xcode</a:t>
            </a:r>
            <a:endParaRPr lang="en-US" b="1" dirty="0">
              <a:effectLst/>
            </a:endParaRPr>
          </a:p>
        </p:txBody>
      </p:sp>
    </p:spTree>
    <p:extLst>
      <p:ext uri="{BB962C8B-B14F-4D97-AF65-F5344CB8AC3E}">
        <p14:creationId xmlns:p14="http://schemas.microsoft.com/office/powerpoint/2010/main" val="12352994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فقاعات">
  <a:themeElements>
    <a:clrScheme name="فقاعات">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فقاعات">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فقاعات">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2908</Words>
  <Application>Microsoft Office PowerPoint</Application>
  <PresentationFormat>شاشة عريضة</PresentationFormat>
  <Paragraphs>208</Paragraphs>
  <Slides>41</Slides>
  <Notes>1</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41</vt:i4>
      </vt:variant>
    </vt:vector>
  </HeadingPairs>
  <TitlesOfParts>
    <vt:vector size="47" baseType="lpstr">
      <vt:lpstr>Calibri</vt:lpstr>
      <vt:lpstr>Century Gothic</vt:lpstr>
      <vt:lpstr>Garamond</vt:lpstr>
      <vt:lpstr>Symbol</vt:lpstr>
      <vt:lpstr>Times New Roman</vt:lpstr>
      <vt:lpstr>فقاعات</vt:lpstr>
      <vt:lpstr>Using Xcode for iOS Development</vt:lpstr>
      <vt:lpstr>Objectives </vt:lpstr>
      <vt:lpstr>Creating the Xcode Project</vt:lpstr>
      <vt:lpstr>Creating the Xcode Project</vt:lpstr>
      <vt:lpstr>Creating the Xcode Project</vt:lpstr>
      <vt:lpstr>Creating the Xcode Project</vt:lpstr>
      <vt:lpstr>Creating the Xcode Project</vt:lpstr>
      <vt:lpstr>Creating the Xcode Project</vt:lpstr>
      <vt:lpstr>Creating the Xcode Project</vt:lpstr>
      <vt:lpstr>Project Settings</vt:lpstr>
      <vt:lpstr>Project Settings</vt:lpstr>
      <vt:lpstr>Project Settings</vt:lpstr>
      <vt:lpstr>Project Settings</vt:lpstr>
      <vt:lpstr>Creating the User Interface</vt:lpstr>
      <vt:lpstr>Creating the User Interface</vt:lpstr>
      <vt:lpstr>Creating the User Interface</vt:lpstr>
      <vt:lpstr>Creating the User Interface</vt:lpstr>
      <vt:lpstr>Creating the User Interface</vt:lpstr>
      <vt:lpstr>Running the App in the Simulator</vt:lpstr>
      <vt:lpstr>Running the App in the Simulator</vt:lpstr>
      <vt:lpstr>Adding App Behavior</vt:lpstr>
      <vt:lpstr>Adding App Behavior</vt:lpstr>
      <vt:lpstr>Adding App Behavior</vt:lpstr>
      <vt:lpstr>Adding App Behavior</vt:lpstr>
      <vt:lpstr>Adding App Behavior</vt:lpstr>
      <vt:lpstr>Dismissing the Keyboard</vt:lpstr>
      <vt:lpstr>App Icons and Launch Images</vt:lpstr>
      <vt:lpstr>App Icons and Launch Images</vt:lpstr>
      <vt:lpstr>App Icons and Launch Images</vt:lpstr>
      <vt:lpstr>App Icons and Launch Images</vt:lpstr>
      <vt:lpstr>App Icons and Launch Images</vt:lpstr>
      <vt:lpstr>App Icons and Launch Images</vt:lpstr>
      <vt:lpstr>App Icons and Launch Images</vt:lpstr>
      <vt:lpstr>App Icons and Launch Images</vt:lpstr>
      <vt:lpstr>Testing iOS Apps on Physical Devices</vt:lpstr>
      <vt:lpstr>Testing iOS Apps on Physical Devices</vt:lpstr>
      <vt:lpstr>Testing iOS Apps on Physical Devices</vt:lpstr>
      <vt:lpstr>Testing iOS Apps on Physical Devices</vt:lpstr>
      <vt:lpstr>Testing iOS Apps on Physical Devices</vt:lpstr>
      <vt:lpstr>Conclusion</vt:lpstr>
      <vt:lpstr>Comments !!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Xcode for iOS Development</dc:title>
  <dc:creator>Shahla.a Alswailim</dc:creator>
  <cp:lastModifiedBy>Shahla.a Alswailim</cp:lastModifiedBy>
  <cp:revision>15</cp:revision>
  <dcterms:created xsi:type="dcterms:W3CDTF">2021-02-02T21:13:09Z</dcterms:created>
  <dcterms:modified xsi:type="dcterms:W3CDTF">2021-02-02T21:52:50Z</dcterms:modified>
</cp:coreProperties>
</file>